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7" r:id="rId2"/>
    <p:sldId id="375" r:id="rId3"/>
    <p:sldId id="438" r:id="rId4"/>
    <p:sldId id="465" r:id="rId5"/>
    <p:sldId id="440" r:id="rId6"/>
    <p:sldId id="467" r:id="rId7"/>
    <p:sldId id="468" r:id="rId8"/>
    <p:sldId id="470" r:id="rId9"/>
    <p:sldId id="474" r:id="rId10"/>
    <p:sldId id="514" r:id="rId11"/>
    <p:sldId id="471" r:id="rId12"/>
    <p:sldId id="512" r:id="rId13"/>
    <p:sldId id="515" r:id="rId14"/>
    <p:sldId id="472" r:id="rId15"/>
    <p:sldId id="473" r:id="rId16"/>
    <p:sldId id="516" r:id="rId17"/>
    <p:sldId id="477" r:id="rId18"/>
    <p:sldId id="517" r:id="rId19"/>
    <p:sldId id="518" r:id="rId20"/>
    <p:sldId id="478" r:id="rId21"/>
    <p:sldId id="520" r:id="rId22"/>
    <p:sldId id="479" r:id="rId23"/>
    <p:sldId id="521" r:id="rId24"/>
    <p:sldId id="522" r:id="rId25"/>
    <p:sldId id="480" r:id="rId26"/>
    <p:sldId id="523" r:id="rId27"/>
    <p:sldId id="481" r:id="rId28"/>
    <p:sldId id="513" r:id="rId29"/>
    <p:sldId id="524" r:id="rId30"/>
    <p:sldId id="482" r:id="rId31"/>
    <p:sldId id="525" r:id="rId32"/>
    <p:sldId id="526" r:id="rId33"/>
    <p:sldId id="527" r:id="rId34"/>
    <p:sldId id="528" r:id="rId35"/>
    <p:sldId id="529" r:id="rId36"/>
    <p:sldId id="486" r:id="rId37"/>
    <p:sldId id="530" r:id="rId38"/>
    <p:sldId id="532" r:id="rId39"/>
    <p:sldId id="531" r:id="rId40"/>
    <p:sldId id="533" r:id="rId41"/>
    <p:sldId id="494" r:id="rId42"/>
    <p:sldId id="495" r:id="rId43"/>
    <p:sldId id="535" r:id="rId44"/>
    <p:sldId id="496" r:id="rId45"/>
    <p:sldId id="497" r:id="rId46"/>
    <p:sldId id="536" r:id="rId47"/>
    <p:sldId id="498" r:id="rId48"/>
    <p:sldId id="499" r:id="rId49"/>
    <p:sldId id="537" r:id="rId50"/>
    <p:sldId id="538" r:id="rId51"/>
    <p:sldId id="500" r:id="rId52"/>
    <p:sldId id="540" r:id="rId53"/>
    <p:sldId id="437" r:id="rId54"/>
  </p:sldIdLst>
  <p:sldSz cx="9144000" cy="6858000" type="screen4x3"/>
  <p:notesSz cx="6797675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00"/>
    <a:srgbClr val="FF5001"/>
    <a:srgbClr val="899B31"/>
    <a:srgbClr val="FFCF89"/>
    <a:srgbClr val="FF9900"/>
    <a:srgbClr val="FFB13F"/>
    <a:srgbClr val="C0C0C0"/>
    <a:srgbClr val="F5B209"/>
    <a:srgbClr val="008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5" autoAdjust="0"/>
    <p:restoredTop sz="94660"/>
  </p:normalViewPr>
  <p:slideViewPr>
    <p:cSldViewPr>
      <p:cViewPr varScale="1">
        <p:scale>
          <a:sx n="88" d="100"/>
          <a:sy n="88" d="100"/>
        </p:scale>
        <p:origin x="-175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44" y="-90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lanning&amp;Budgeting\&#44592;&#54925;&#49457;&#50629;&#47924;\&#45380;2009\&#44368;&#50896;&#52376;&#50864;&#44060;&#49440;_2\&#50672;&#44396;&#50629;&#51201;\&#44368;&#50896;&#50672;&#44396;&#50629;&#51201;_&#52572;&#44540;%206&#45380;%20&#48516;&#49437;_20090323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style val="5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Sheet3!$B$103</c:f>
              <c:strCache>
                <c:ptCount val="1"/>
                <c:pt idx="0">
                  <c:v>인원</c:v>
                </c:pt>
              </c:strCache>
            </c:strRef>
          </c:tx>
          <c:dLbls>
            <c:dLbl>
              <c:idx val="0"/>
              <c:layout>
                <c:manualLayout>
                  <c:x val="0"/>
                  <c:y val="0.3053429404605309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225</a:t>
                    </a:r>
                    <a:r>
                      <a:rPr lang="ko-KR" altLang="en-US" dirty="0" smtClean="0"/>
                      <a:t>명</a:t>
                    </a:r>
                    <a:endParaRPr lang="en-US" altLang="en-US" dirty="0"/>
                  </a:p>
                </c:rich>
              </c:tx>
              <c:showVal val="1"/>
            </c:dLbl>
            <c:dLbl>
              <c:idx val="1"/>
              <c:layout>
                <c:manualLayout>
                  <c:x val="1.331415162289503E-4"/>
                  <c:y val="0.15114475722537959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93</a:t>
                    </a:r>
                    <a:r>
                      <a:rPr lang="ko-KR" altLang="en-US" dirty="0" smtClean="0"/>
                      <a:t>명</a:t>
                    </a:r>
                    <a:endParaRPr lang="en-US" altLang="en-US" dirty="0"/>
                  </a:p>
                </c:rich>
              </c:tx>
              <c:showVal val="1"/>
            </c:dLbl>
            <c:dLbl>
              <c:idx val="2"/>
              <c:layout>
                <c:manualLayout>
                  <c:x val="1.3298244631708623E-4"/>
                  <c:y val="0.14958979581361928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106</a:t>
                    </a:r>
                    <a:r>
                      <a:rPr lang="ko-KR" altLang="en-US" dirty="0" smtClean="0"/>
                      <a:t>명</a:t>
                    </a:r>
                    <a:endParaRPr lang="en-US" altLang="en-US" dirty="0"/>
                  </a:p>
                </c:rich>
              </c:tx>
              <c:showVal val="1"/>
            </c:dLbl>
            <c:dLbl>
              <c:idx val="3"/>
              <c:layout>
                <c:manualLayout>
                  <c:x val="0"/>
                  <c:y val="2.7141594707602752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15</a:t>
                    </a:r>
                    <a:r>
                      <a:rPr lang="ko-KR" altLang="en-US" dirty="0" smtClean="0"/>
                      <a:t>명</a:t>
                    </a:r>
                    <a:endParaRPr lang="en-US" altLang="en-US" dirty="0"/>
                  </a:p>
                </c:rich>
              </c:tx>
              <c:showVal val="1"/>
            </c:dLbl>
            <c:showVal val="1"/>
          </c:dLbls>
          <c:cat>
            <c:strRef>
              <c:f>Sheet3!$A$104:$A$107</c:f>
              <c:strCache>
                <c:ptCount val="4"/>
                <c:pt idx="0">
                  <c:v>교수</c:v>
                </c:pt>
                <c:pt idx="1">
                  <c:v>부교수</c:v>
                </c:pt>
                <c:pt idx="2">
                  <c:v>조교수</c:v>
                </c:pt>
                <c:pt idx="3">
                  <c:v>비정년</c:v>
                </c:pt>
              </c:strCache>
            </c:strRef>
          </c:cat>
          <c:val>
            <c:numRef>
              <c:f>Sheet3!$B$104:$B$107</c:f>
              <c:numCache>
                <c:formatCode>General</c:formatCode>
                <c:ptCount val="4"/>
                <c:pt idx="0">
                  <c:v>225</c:v>
                </c:pt>
                <c:pt idx="1">
                  <c:v>93</c:v>
                </c:pt>
                <c:pt idx="2">
                  <c:v>106</c:v>
                </c:pt>
                <c:pt idx="3">
                  <c:v>15</c:v>
                </c:pt>
              </c:numCache>
            </c:numRef>
          </c:val>
        </c:ser>
        <c:dLbls>
          <c:showVal val="1"/>
        </c:dLbls>
        <c:overlap val="-25"/>
        <c:axId val="260061824"/>
        <c:axId val="260151936"/>
      </c:barChart>
      <c:lineChart>
        <c:grouping val="standard"/>
        <c:ser>
          <c:idx val="1"/>
          <c:order val="1"/>
          <c:tx>
            <c:strRef>
              <c:f>Sheet3!$C$103</c:f>
              <c:strCache>
                <c:ptCount val="1"/>
                <c:pt idx="0">
                  <c:v>1인당 점수</c:v>
                </c:pt>
              </c:strCache>
            </c:strRef>
          </c:tx>
          <c:dLbls>
            <c:dLbl>
              <c:idx val="0"/>
              <c:layout>
                <c:manualLayout>
                  <c:x val="-1.7907685697327084E-17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140</a:t>
                    </a:r>
                    <a:r>
                      <a:rPr lang="ko-KR" altLang="en-US" dirty="0" smtClean="0"/>
                      <a:t>점</a:t>
                    </a:r>
                    <a:endParaRPr lang="en-US" altLang="en-US" dirty="0"/>
                  </a:p>
                </c:rich>
              </c:tx>
              <c:showVal val="1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237</a:t>
                    </a:r>
                    <a:r>
                      <a:rPr lang="ko-KR" altLang="en-US" smtClean="0"/>
                      <a:t>점</a:t>
                    </a:r>
                    <a:endParaRPr lang="en-US" altLang="en-US"/>
                  </a:p>
                </c:rich>
              </c:tx>
              <c:showVal val="1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157</a:t>
                    </a:r>
                    <a:r>
                      <a:rPr lang="ko-KR" altLang="en-US" smtClean="0"/>
                      <a:t>점</a:t>
                    </a:r>
                    <a:endParaRPr lang="en-US" altLang="en-US"/>
                  </a:p>
                </c:rich>
              </c:tx>
              <c:showVal val="1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464</a:t>
                    </a:r>
                    <a:r>
                      <a:rPr lang="ko-KR" altLang="en-US" smtClean="0"/>
                      <a:t>점</a:t>
                    </a:r>
                    <a:endParaRPr lang="en-US" altLang="en-US"/>
                  </a:p>
                </c:rich>
              </c:tx>
              <c:showVal val="1"/>
            </c:dLbl>
            <c:showVal val="1"/>
          </c:dLbls>
          <c:cat>
            <c:strRef>
              <c:f>Sheet3!$A$104:$A$107</c:f>
              <c:strCache>
                <c:ptCount val="4"/>
                <c:pt idx="0">
                  <c:v>교수</c:v>
                </c:pt>
                <c:pt idx="1">
                  <c:v>부교수</c:v>
                </c:pt>
                <c:pt idx="2">
                  <c:v>조교수</c:v>
                </c:pt>
                <c:pt idx="3">
                  <c:v>비정년</c:v>
                </c:pt>
              </c:strCache>
            </c:strRef>
          </c:cat>
          <c:val>
            <c:numRef>
              <c:f>Sheet3!$C$104:$C$107</c:f>
              <c:numCache>
                <c:formatCode>General</c:formatCode>
                <c:ptCount val="4"/>
                <c:pt idx="0">
                  <c:v>140</c:v>
                </c:pt>
                <c:pt idx="1">
                  <c:v>237</c:v>
                </c:pt>
                <c:pt idx="2">
                  <c:v>157</c:v>
                </c:pt>
                <c:pt idx="3">
                  <c:v>464</c:v>
                </c:pt>
              </c:numCache>
            </c:numRef>
          </c:val>
        </c:ser>
        <c:dLbls>
          <c:showVal val="1"/>
        </c:dLbls>
        <c:marker val="1"/>
        <c:axId val="260061824"/>
        <c:axId val="260151936"/>
      </c:lineChart>
      <c:catAx>
        <c:axId val="260061824"/>
        <c:scaling>
          <c:orientation val="minMax"/>
        </c:scaling>
        <c:axPos val="b"/>
        <c:majorTickMark val="none"/>
        <c:tickLblPos val="nextTo"/>
        <c:crossAx val="260151936"/>
        <c:crosses val="autoZero"/>
        <c:auto val="1"/>
        <c:lblAlgn val="ctr"/>
        <c:lblOffset val="100"/>
      </c:catAx>
      <c:valAx>
        <c:axId val="260151936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260061824"/>
        <c:crosses val="autoZero"/>
        <c:crossBetween val="between"/>
      </c:valAx>
    </c:plotArea>
    <c:legend>
      <c:legendPos val="t"/>
      <c:layout/>
    </c:legend>
    <c:plotVisOnly val="1"/>
    <c:dispBlanksAs val="gap"/>
  </c:chart>
  <c:txPr>
    <a:bodyPr/>
    <a:lstStyle/>
    <a:p>
      <a:pPr>
        <a:defRPr sz="1600" b="1"/>
      </a:pPr>
      <a:endParaRPr lang="ko-KR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6400" cy="496412"/>
          </a:xfrm>
          <a:prstGeom prst="rect">
            <a:avLst/>
          </a:prstGeom>
        </p:spPr>
        <p:txBody>
          <a:bodyPr vert="horz" lIns="92139" tIns="46069" rIns="92139" bIns="46069" rtlCol="0"/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90" y="2"/>
            <a:ext cx="2946400" cy="496412"/>
          </a:xfrm>
          <a:prstGeom prst="rect">
            <a:avLst/>
          </a:prstGeom>
        </p:spPr>
        <p:txBody>
          <a:bodyPr vert="horz" lIns="92139" tIns="46069" rIns="92139" bIns="46069" rtlCol="0"/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A9DB4B-07B7-446D-BE79-F2376415D35B}" type="datetimeFigureOut">
              <a:rPr lang="ko-KR" altLang="en-US"/>
              <a:pPr>
                <a:defRPr/>
              </a:pPr>
              <a:t>2014-11-13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30220"/>
            <a:ext cx="2946400" cy="496412"/>
          </a:xfrm>
          <a:prstGeom prst="rect">
            <a:avLst/>
          </a:prstGeom>
        </p:spPr>
        <p:txBody>
          <a:bodyPr vert="horz" lIns="92139" tIns="46069" rIns="92139" bIns="46069" rtlCol="0" anchor="b"/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90" y="9430220"/>
            <a:ext cx="2946400" cy="496412"/>
          </a:xfrm>
          <a:prstGeom prst="rect">
            <a:avLst/>
          </a:prstGeom>
        </p:spPr>
        <p:txBody>
          <a:bodyPr vert="horz" lIns="92139" tIns="46069" rIns="92139" bIns="46069" rtlCol="0" anchor="b"/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D0DD175-2049-4E03-A735-2B8EF881F9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90005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9" tIns="46069" rIns="92139" bIns="4606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0" y="2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9" tIns="46069" rIns="92139" bIns="4606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1EBEB5E-F530-45C8-9C90-6FB71ECA93F9}" type="datetimeFigureOut">
              <a:rPr lang="ko-KR" altLang="en-US"/>
              <a:pPr>
                <a:defRPr/>
              </a:pPr>
              <a:t>2014-11-13</a:t>
            </a:fld>
            <a:endParaRPr lang="en-US" altLang="ko-KR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3" y="4716707"/>
            <a:ext cx="5438775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9" tIns="46069" rIns="92139" bIns="460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022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9" tIns="46069" rIns="92139" bIns="4606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0" y="943022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9" tIns="46069" rIns="92139" bIns="4606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119D6B8-DBA2-4ADF-A727-9F7212758CD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7539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24580" name="슬라이드 번호 개체 틀 3"/>
          <p:cNvSpPr txBox="1">
            <a:spLocks noGrp="1"/>
          </p:cNvSpPr>
          <p:nvPr/>
        </p:nvSpPr>
        <p:spPr bwMode="auto">
          <a:xfrm>
            <a:off x="3849690" y="943022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39" tIns="46069" rIns="92139" bIns="46069" anchor="b"/>
          <a:lstStyle/>
          <a:p>
            <a:pPr algn="r"/>
            <a:fld id="{2C9799BA-D386-4073-A784-DB98007D6352}" type="slidenum">
              <a:rPr lang="ko-KR" altLang="en-US" sz="1300"/>
              <a:pPr algn="r"/>
              <a:t>1</a:t>
            </a:fld>
            <a:endParaRPr lang="en-US" altLang="ko-KR" sz="13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슬라이드배경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522"/>
            <a:ext cx="9144000" cy="685647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954199"/>
            <a:ext cx="3600400" cy="492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"/>
          <p:cNvSpPr txBox="1">
            <a:spLocks noChangeArrowheads="1"/>
          </p:cNvSpPr>
          <p:nvPr userDrawn="1"/>
        </p:nvSpPr>
        <p:spPr bwMode="auto">
          <a:xfrm>
            <a:off x="179512" y="908720"/>
            <a:ext cx="44958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aseline="0" smtClean="0">
                <a:solidFill>
                  <a:srgbClr val="000000"/>
                </a:solidFill>
                <a:latin typeface="+mj-lt"/>
                <a:ea typeface="+mn-ea"/>
                <a:cs typeface="Geneva" charset="0"/>
              </a:rPr>
              <a:t> </a:t>
            </a:r>
            <a:endParaRPr lang="en-US" sz="4400" baseline="0">
              <a:solidFill>
                <a:srgbClr val="000000"/>
              </a:solidFill>
              <a:latin typeface="+mj-lt"/>
              <a:ea typeface="+mn-ea"/>
              <a:cs typeface="Geneva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 userDrawn="1"/>
        </p:nvSpPr>
        <p:spPr bwMode="auto">
          <a:xfrm>
            <a:off x="179512" y="2276872"/>
            <a:ext cx="4572000" cy="3624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ts val="6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baseline="0" smtClean="0">
                <a:solidFill>
                  <a:srgbClr val="000000"/>
                </a:solidFill>
                <a:latin typeface="+mj-ea"/>
                <a:ea typeface="+mj-ea"/>
                <a:cs typeface="Geneva" charset="0"/>
              </a:rPr>
              <a:t> </a:t>
            </a:r>
            <a:endParaRPr lang="en-GB" sz="3200" baseline="0" smtClean="0">
              <a:solidFill>
                <a:srgbClr val="000000"/>
              </a:solidFill>
              <a:latin typeface="+mj-ea"/>
              <a:ea typeface="+mj-ea"/>
              <a:cs typeface="Geneva" charset="0"/>
            </a:endParaRPr>
          </a:p>
          <a:p>
            <a:pPr>
              <a:spcBef>
                <a:spcPts val="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200" baseline="0">
              <a:solidFill>
                <a:srgbClr val="000000"/>
              </a:solidFill>
              <a:latin typeface="+mj-ea"/>
              <a:ea typeface="+mj-ea"/>
              <a:cs typeface="Geneva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DAA0D-2D5C-4A94-8DD0-750083EFC42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82550"/>
            <a:ext cx="2057400" cy="604361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82550"/>
            <a:ext cx="6019800" cy="604361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8379-214B-4F0B-951B-0053E084327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/>
            </a:lvl1pPr>
            <a:lvl2pPr>
              <a:defRPr sz="1800" b="1"/>
            </a:lvl2pPr>
            <a:lvl3pPr>
              <a:defRPr sz="1600" b="1"/>
            </a:lvl3pPr>
            <a:lvl4pPr>
              <a:defRPr sz="1400" b="1"/>
            </a:lvl4pPr>
            <a:lvl5pPr>
              <a:defRPr b="1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6804248" y="6237312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800" b="1" i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8E85B7-3F2A-4031-8C93-307880A2B15B}" type="slidenum">
              <a:rPr kumimoji="1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28FEA-22DE-4784-9196-6A18E833E20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8050"/>
            <a:ext cx="4038600" cy="5218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038600" cy="5218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55AAA-DC77-4E1A-BD49-96458F5B03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9A722-560D-4320-B1C2-A397F7DC1F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DEF9-0288-4F98-BF32-303513775BC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0BEA3-4DE6-4DFB-8A34-02C7BBB2F84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A467F-988D-403E-99A1-23BB234344C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A358F-BA2E-4347-BFBE-93DB2F1381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슬라이드배경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1522"/>
            <a:ext cx="9144000" cy="6856478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2550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0805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-윤고딕140" pitchFamily="18" charset="-127"/>
          <a:ea typeface="-윤고딕140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-윤고딕140" pitchFamily="18" charset="-127"/>
          <a:ea typeface="-윤고딕140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-윤고딕140" pitchFamily="18" charset="-127"/>
          <a:ea typeface="-윤고딕140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-윤고딕140" pitchFamily="18" charset="-127"/>
          <a:ea typeface="-윤고딕140" pitchFamily="18" charset="-127"/>
        </a:defRPr>
      </a:lvl9pPr>
    </p:titleStyle>
    <p:bodyStyle>
      <a:lvl1pPr marL="211138" indent="-211138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SzPct val="70000"/>
        <a:buFont typeface="Wingdings" pitchFamily="2" charset="2"/>
        <a:buChar char="l"/>
        <a:defRPr kumimoji="1" sz="1600">
          <a:solidFill>
            <a:schemeClr val="tx1"/>
          </a:solidFill>
          <a:latin typeface="+mn-lt"/>
          <a:ea typeface="+mn-ea"/>
          <a:cs typeface="+mn-cs"/>
        </a:defRPr>
      </a:lvl1pPr>
      <a:lvl2pPr marL="601663" indent="-211138" algn="l" rtl="0" eaLnBrk="0" fontAlgn="base" latinLnBrk="1" hangingPunct="0">
        <a:spcBef>
          <a:spcPct val="20000"/>
        </a:spcBef>
        <a:spcAft>
          <a:spcPct val="0"/>
        </a:spcAft>
        <a:buClr>
          <a:srgbClr val="899B31"/>
        </a:buClr>
        <a:buSzPct val="7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2pPr>
      <a:lvl3pPr marL="984250" indent="-177800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kumimoji="1" sz="1200">
          <a:solidFill>
            <a:schemeClr val="tx1"/>
          </a:solidFill>
          <a:latin typeface="+mn-lt"/>
          <a:ea typeface="+mn-ea"/>
        </a:defRPr>
      </a:lvl3pPr>
      <a:lvl4pPr marL="1306513" indent="-142875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1622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079625" indent="-136525" algn="l" rtl="0" fontAlgn="base" latinLnBrk="1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536825" indent="-136525" algn="l" rtl="0" fontAlgn="base" latinLnBrk="1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2994025" indent="-136525" algn="l" rtl="0" fontAlgn="base" latinLnBrk="1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451225" indent="-136525" algn="l" rtl="0" fontAlgn="base" latinLnBrk="1">
        <a:spcBef>
          <a:spcPct val="20000"/>
        </a:spcBef>
        <a:spcAft>
          <a:spcPct val="0"/>
        </a:spcAft>
        <a:buClr>
          <a:srgbClr val="FF9900"/>
        </a:buClr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wmf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79513" y="980728"/>
            <a:ext cx="4680520" cy="1365250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899B3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소프트웨어 공학</a:t>
            </a:r>
            <a:r>
              <a:rPr lang="en-US" altLang="ko-KR" sz="3600" b="1" dirty="0" smtClean="0">
                <a:solidFill>
                  <a:srgbClr val="899B3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3600" b="1" dirty="0" smtClean="0">
                <a:solidFill>
                  <a:srgbClr val="899B3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3600" b="1" dirty="0" smtClean="0">
                <a:solidFill>
                  <a:srgbClr val="899B3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Lecture #5: </a:t>
            </a:r>
            <a:r>
              <a:rPr lang="ko-KR" altLang="en-US" sz="3600" b="1" dirty="0" smtClean="0">
                <a:solidFill>
                  <a:srgbClr val="899B3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모델링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99592" y="3573016"/>
            <a:ext cx="342503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2400" b="1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최은만  저</a:t>
            </a:r>
            <a:endParaRPr lang="en-US" altLang="ko-KR" sz="2400" b="1" smtClean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10000"/>
              </a:lnSpc>
              <a:defRPr/>
            </a:pPr>
            <a:endParaRPr lang="en-US" altLang="ko-KR" sz="2400" b="1" smtClean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10000"/>
              </a:lnSpc>
              <a:defRPr/>
            </a:pPr>
            <a:endParaRPr lang="en-US" altLang="ko-KR" sz="2400" b="1" smtClean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ko-KR" sz="2400" b="1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6</a:t>
            </a:r>
            <a:r>
              <a:rPr lang="ko-KR" altLang="en-US" sz="2400" b="1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차 개정판</a:t>
            </a:r>
            <a:endParaRPr lang="en-US" altLang="ko-KR" sz="2400" b="1" dirty="0" smtClean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</a:t>
            </a:r>
            <a:r>
              <a:rPr lang="en-US" altLang="ko-KR" dirty="0"/>
              <a:t>(association)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가시성</a:t>
            </a:r>
            <a:r>
              <a:rPr lang="en-US" altLang="ko-KR" dirty="0" smtClean="0"/>
              <a:t>(</a:t>
            </a:r>
            <a:r>
              <a:rPr lang="en-US" altLang="ko-KR" dirty="0"/>
              <a:t>visibility</a:t>
            </a:r>
            <a:r>
              <a:rPr lang="en-US" altLang="ko-KR" dirty="0" smtClean="0"/>
              <a:t>) :</a:t>
            </a:r>
            <a:r>
              <a:rPr lang="ko-KR" altLang="en-US" dirty="0" smtClean="0"/>
              <a:t> 객체의 접근 가능성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연관을 </a:t>
            </a:r>
            <a:r>
              <a:rPr lang="ko-KR" altLang="en-US" dirty="0"/>
              <a:t>맺은 두 객체가 서로를 알게 하고 접근하게 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endParaRPr lang="en-US" altLang="ko-KR" sz="800" b="0" dirty="0" smtClean="0"/>
          </a:p>
          <a:p>
            <a:pPr lvl="1"/>
            <a:r>
              <a:rPr lang="ko-KR" altLang="en-US" dirty="0" smtClean="0"/>
              <a:t>연관된 </a:t>
            </a:r>
            <a:r>
              <a:rPr lang="ko-KR" altLang="en-US" dirty="0"/>
              <a:t>객체</a:t>
            </a:r>
            <a:r>
              <a:rPr lang="en-US" altLang="ko-KR" dirty="0"/>
              <a:t>(Course)</a:t>
            </a:r>
            <a:r>
              <a:rPr lang="ko-KR" altLang="en-US" dirty="0"/>
              <a:t>를 전역으로 선언하여 </a:t>
            </a:r>
            <a:endParaRPr lang="en-US" altLang="ko-KR" dirty="0" smtClean="0"/>
          </a:p>
          <a:p>
            <a:pPr marL="390525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클라이언트 </a:t>
            </a:r>
            <a:r>
              <a:rPr lang="ko-KR" altLang="en-US" dirty="0"/>
              <a:t>객체</a:t>
            </a:r>
            <a:r>
              <a:rPr lang="en-US" altLang="ko-KR" dirty="0"/>
              <a:t>(Student)</a:t>
            </a:r>
            <a:r>
              <a:rPr lang="ko-KR" altLang="en-US" dirty="0"/>
              <a:t>가 </a:t>
            </a:r>
            <a:r>
              <a:rPr lang="ko-KR" altLang="en-US" dirty="0" smtClean="0"/>
              <a:t>접근할 수 </a:t>
            </a:r>
            <a:r>
              <a:rPr lang="ko-KR" altLang="en-US" dirty="0"/>
              <a:t>있게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390525" lvl="1" indent="0">
              <a:buNone/>
            </a:pPr>
            <a:endParaRPr lang="en-US" altLang="ko-KR" sz="800" dirty="0" smtClean="0"/>
          </a:p>
          <a:p>
            <a:pPr lvl="1"/>
            <a:r>
              <a:rPr lang="ko-KR" altLang="en-US" dirty="0" smtClean="0"/>
              <a:t>연관된 </a:t>
            </a:r>
            <a:r>
              <a:rPr lang="ko-KR" altLang="en-US" dirty="0"/>
              <a:t>객체</a:t>
            </a:r>
            <a:r>
              <a:rPr lang="en-US" altLang="ko-KR" dirty="0"/>
              <a:t>(Course)</a:t>
            </a:r>
            <a:r>
              <a:rPr lang="ko-KR" altLang="en-US" dirty="0"/>
              <a:t>를 클라이언트 객체</a:t>
            </a:r>
            <a:r>
              <a:rPr lang="en-US" altLang="ko-KR" dirty="0"/>
              <a:t>(Student)</a:t>
            </a:r>
            <a:r>
              <a:rPr lang="ko-KR" altLang="en-US" dirty="0"/>
              <a:t>의 </a:t>
            </a:r>
            <a:endParaRPr lang="en-US" altLang="ko-KR" dirty="0" smtClean="0"/>
          </a:p>
          <a:p>
            <a:pPr marL="390525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메시지 </a:t>
            </a:r>
            <a:r>
              <a:rPr lang="ko-KR" altLang="en-US" dirty="0"/>
              <a:t>호출 </a:t>
            </a:r>
            <a:r>
              <a:rPr lang="ko-KR" altLang="en-US" dirty="0" smtClean="0"/>
              <a:t>오퍼레이션의 매개변수로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marL="390525" lvl="1" indent="0">
              <a:buNone/>
            </a:pPr>
            <a:endParaRPr lang="en-US" altLang="ko-KR" sz="800" dirty="0" smtClean="0"/>
          </a:p>
          <a:p>
            <a:pPr lvl="1"/>
            <a:r>
              <a:rPr lang="ko-KR" altLang="en-US" dirty="0" smtClean="0"/>
              <a:t>연관된 </a:t>
            </a:r>
            <a:r>
              <a:rPr lang="ko-KR" altLang="en-US" dirty="0"/>
              <a:t>객체</a:t>
            </a:r>
            <a:r>
              <a:rPr lang="en-US" altLang="ko-KR" dirty="0"/>
              <a:t>(Course)</a:t>
            </a:r>
            <a:r>
              <a:rPr lang="ko-KR" altLang="en-US" dirty="0"/>
              <a:t>를 클라이언트 객체</a:t>
            </a:r>
            <a:r>
              <a:rPr lang="en-US" altLang="ko-KR" dirty="0"/>
              <a:t>(Student)</a:t>
            </a:r>
            <a:r>
              <a:rPr lang="ko-KR" altLang="en-US" dirty="0"/>
              <a:t>의 일부로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pPr lvl="1"/>
            <a:r>
              <a:rPr lang="ko-KR" altLang="en-US" dirty="0" smtClean="0"/>
              <a:t>연관된 </a:t>
            </a:r>
            <a:r>
              <a:rPr lang="ko-KR" altLang="en-US" dirty="0"/>
              <a:t>객체</a:t>
            </a:r>
            <a:r>
              <a:rPr lang="en-US" altLang="ko-KR" dirty="0"/>
              <a:t>(Course)</a:t>
            </a:r>
            <a:r>
              <a:rPr lang="ko-KR" altLang="en-US" dirty="0"/>
              <a:t>를 클라이언트 객체</a:t>
            </a:r>
            <a:r>
              <a:rPr lang="en-US" altLang="ko-KR" dirty="0"/>
              <a:t>(Student)</a:t>
            </a:r>
            <a:r>
              <a:rPr lang="ko-KR" altLang="en-US" dirty="0"/>
              <a:t>에서 </a:t>
            </a:r>
            <a:r>
              <a:rPr lang="ko-KR" altLang="en-US" dirty="0" smtClean="0"/>
              <a:t>선언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86726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집합</a:t>
            </a:r>
            <a:r>
              <a:rPr lang="en-US" altLang="ko-KR" dirty="0"/>
              <a:t>(aggregation)</a:t>
            </a:r>
            <a:endParaRPr lang="en-US" altLang="ko-KR" b="1" dirty="0"/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435280" cy="5218113"/>
          </a:xfrm>
        </p:spPr>
        <p:txBody>
          <a:bodyPr/>
          <a:lstStyle/>
          <a:p>
            <a:r>
              <a:rPr lang="ko-KR" altLang="en-US" dirty="0"/>
              <a:t>집합 관계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전체 개념</a:t>
            </a:r>
            <a:r>
              <a:rPr lang="en-US" altLang="ko-KR" dirty="0">
                <a:solidFill>
                  <a:srgbClr val="FF0000"/>
                </a:solidFill>
              </a:rPr>
              <a:t>(whole)</a:t>
            </a:r>
            <a:r>
              <a:rPr lang="ko-KR" altLang="en-US" dirty="0">
                <a:solidFill>
                  <a:srgbClr val="FF0000"/>
                </a:solidFill>
              </a:rPr>
              <a:t>과 부분 개념</a:t>
            </a:r>
            <a:r>
              <a:rPr lang="en-US" altLang="ko-KR" dirty="0">
                <a:solidFill>
                  <a:srgbClr val="FF0000"/>
                </a:solidFill>
              </a:rPr>
              <a:t>(part) </a:t>
            </a:r>
            <a:r>
              <a:rPr lang="ko-KR" altLang="en-US" dirty="0">
                <a:solidFill>
                  <a:srgbClr val="FF0000"/>
                </a:solidFill>
              </a:rPr>
              <a:t>사이의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 err="1" smtClean="0"/>
              <a:t>격납</a:t>
            </a:r>
            <a:r>
              <a:rPr lang="en-US" altLang="ko-KR" dirty="0" smtClean="0"/>
              <a:t>(containment)</a:t>
            </a:r>
            <a:r>
              <a:rPr lang="ko-KR" altLang="en-US" dirty="0" smtClean="0"/>
              <a:t>의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&gt; </a:t>
            </a:r>
            <a:r>
              <a:rPr lang="ko-KR" altLang="en-US" dirty="0"/>
              <a:t>디스크  </a:t>
            </a:r>
            <a:r>
              <a:rPr lang="ko-KR" altLang="en-US" dirty="0">
                <a:sym typeface="Symbol"/>
              </a:rPr>
              <a:t></a:t>
            </a:r>
            <a:r>
              <a:rPr lang="ko-KR" altLang="en-US" dirty="0"/>
              <a:t>  트랙 </a:t>
            </a:r>
            <a:r>
              <a:rPr lang="ko-KR" altLang="en-US" dirty="0">
                <a:sym typeface="Symbol"/>
              </a:rPr>
              <a:t></a:t>
            </a:r>
            <a:r>
              <a:rPr lang="ko-KR" altLang="en-US" dirty="0"/>
              <a:t>  </a:t>
            </a:r>
            <a:r>
              <a:rPr lang="ko-KR" altLang="en-US" dirty="0" smtClean="0"/>
              <a:t>섹터</a:t>
            </a:r>
            <a:endParaRPr lang="en-US" altLang="ko-KR" dirty="0" smtClean="0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1331640" y="2420888"/>
            <a:ext cx="525658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Monotype Sorts" pitchFamily="2" charset="2"/>
              <a:buChar char="o"/>
            </a:pPr>
            <a:endParaRPr lang="en-US" sz="1600" b="1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1331640" y="2465826"/>
            <a:ext cx="6192688" cy="3555462"/>
          </a:xfrm>
          <a:prstGeom prst="rect">
            <a:avLst/>
          </a:prstGeom>
          <a:noFill/>
          <a:ln w="21590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rtlCol="0" anchor="ctr">
            <a:spAutoFit/>
          </a:bodyPr>
          <a:lstStyle/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class Disk {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	private: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Track *tracks;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	    disk information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	    ...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class Track {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	private: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	    Sector sectors[MAX];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	    ...	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class Sector {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	private:</a:t>
            </a:r>
          </a:p>
          <a:p>
            <a:pPr marL="1411287" lvl="4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	    ...</a:t>
            </a:r>
          </a:p>
          <a:p>
            <a:pPr marL="1411287" lvl="4" indent="0">
              <a:buNone/>
            </a:pPr>
            <a:r>
              <a:rPr lang="en-US" sz="15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상속</a:t>
            </a:r>
            <a:r>
              <a:rPr lang="en-US" altLang="ko-KR" b="1" dirty="0"/>
              <a:t>(inheritance)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상속의 의미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한 </a:t>
            </a:r>
            <a:r>
              <a:rPr lang="ko-KR" altLang="en-US" dirty="0">
                <a:solidFill>
                  <a:srgbClr val="FF0000"/>
                </a:solidFill>
              </a:rPr>
              <a:t>클래스가 다른 클래스의 일반화된 </a:t>
            </a:r>
            <a:r>
              <a:rPr lang="ko-KR" altLang="en-US" dirty="0" smtClean="0">
                <a:solidFill>
                  <a:srgbClr val="FF0000"/>
                </a:solidFill>
              </a:rPr>
              <a:t>개념인 </a:t>
            </a:r>
            <a:r>
              <a:rPr lang="ko-KR" altLang="en-US" dirty="0">
                <a:solidFill>
                  <a:srgbClr val="FF0000"/>
                </a:solidFill>
              </a:rPr>
              <a:t>경우 </a:t>
            </a:r>
            <a:r>
              <a:rPr lang="ko-KR" altLang="en-US" dirty="0" smtClean="0">
                <a:solidFill>
                  <a:srgbClr val="FF0000"/>
                </a:solidFill>
              </a:rPr>
              <a:t>성립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슈퍼클래스</a:t>
            </a:r>
            <a:r>
              <a:rPr lang="en-US" altLang="ko-KR" dirty="0" smtClean="0"/>
              <a:t>(superclass), </a:t>
            </a:r>
            <a:r>
              <a:rPr lang="ko-KR" altLang="en-US" dirty="0" smtClean="0"/>
              <a:t>서브 클래스</a:t>
            </a:r>
            <a:r>
              <a:rPr lang="en-US" altLang="ko-KR" dirty="0" smtClean="0"/>
              <a:t>(subclass)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직원 </a:t>
            </a:r>
            <a:r>
              <a:rPr lang="en-US" altLang="ko-KR" dirty="0"/>
              <a:t>: </a:t>
            </a:r>
            <a:r>
              <a:rPr lang="ko-KR" altLang="en-US" dirty="0"/>
              <a:t>슈퍼클래스 </a:t>
            </a:r>
            <a:r>
              <a:rPr lang="en-US" altLang="ko-KR" dirty="0"/>
              <a:t>, </a:t>
            </a:r>
            <a:r>
              <a:rPr lang="ko-KR" altLang="en-US" dirty="0"/>
              <a:t>관리자 </a:t>
            </a:r>
            <a:r>
              <a:rPr lang="en-US" altLang="ko-KR" dirty="0"/>
              <a:t>: </a:t>
            </a:r>
            <a:r>
              <a:rPr lang="ko-KR" altLang="en-US" dirty="0" smtClean="0"/>
              <a:t>서브클래스</a:t>
            </a:r>
            <a:endParaRPr lang="en-US" altLang="ko-KR" dirty="0" smtClean="0"/>
          </a:p>
          <a:p>
            <a:pPr lvl="1"/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b="1" dirty="0" smtClean="0"/>
          </a:p>
          <a:p>
            <a:pPr lvl="1"/>
            <a:endParaRPr lang="ko-KR" altLang="en-US" b="1" dirty="0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763563" y="2441147"/>
            <a:ext cx="4824661" cy="3796165"/>
            <a:chOff x="1691555" y="2397022"/>
            <a:chExt cx="4824661" cy="379616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2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7068" t="27488" r="30691" b="36695"/>
            <a:stretch/>
          </p:blipFill>
          <p:spPr bwMode="auto">
            <a:xfrm>
              <a:off x="1691680" y="2397022"/>
              <a:ext cx="4824536" cy="2305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2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7068" t="65777" r="30691" b="8062"/>
            <a:stretch/>
          </p:blipFill>
          <p:spPr bwMode="auto">
            <a:xfrm>
              <a:off x="1691555" y="4509120"/>
              <a:ext cx="4824536" cy="1684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98922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상속</a:t>
            </a:r>
            <a:r>
              <a:rPr lang="en-US" altLang="ko-KR" b="1" dirty="0"/>
              <a:t>(inheritance)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복수상속 </a:t>
            </a:r>
            <a:r>
              <a:rPr lang="en-US" altLang="ko-KR" dirty="0"/>
              <a:t>(multiple inheritance)</a:t>
            </a:r>
          </a:p>
          <a:p>
            <a:pPr lvl="1"/>
            <a:r>
              <a:rPr lang="ko-KR" altLang="en-US" dirty="0" smtClean="0"/>
              <a:t>두 개 </a:t>
            </a:r>
            <a:r>
              <a:rPr lang="ko-KR" altLang="en-US" dirty="0"/>
              <a:t>이상의 </a:t>
            </a:r>
            <a:r>
              <a:rPr lang="ko-KR" altLang="en-US" dirty="0" err="1" smtClean="0"/>
              <a:t>수퍼</a:t>
            </a:r>
            <a:r>
              <a:rPr lang="ko-KR" altLang="en-US" dirty="0" smtClean="0"/>
              <a:t> 클래스에서 </a:t>
            </a:r>
            <a:r>
              <a:rPr lang="ko-KR" altLang="en-US" dirty="0"/>
              <a:t>상속 받음</a:t>
            </a:r>
          </a:p>
          <a:p>
            <a:endParaRPr lang="en-US" altLang="ko-KR" dirty="0"/>
          </a:p>
          <a:p>
            <a:pPr lvl="1"/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b="1" dirty="0" smtClean="0"/>
          </a:p>
          <a:p>
            <a:pPr lvl="1"/>
            <a:endParaRPr lang="ko-KR" altLang="en-US" b="1" dirty="0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brightnessContrast contrast="98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736" t="24620" r="38787" b="43883"/>
          <a:stretch/>
        </p:blipFill>
        <p:spPr bwMode="auto">
          <a:xfrm>
            <a:off x="1547664" y="2151102"/>
            <a:ext cx="5564275" cy="279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188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다형성</a:t>
            </a:r>
            <a:r>
              <a:rPr lang="en-US" altLang="ko-KR" b="1"/>
              <a:t>(polymorphism)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다형성의 정의</a:t>
            </a:r>
          </a:p>
          <a:p>
            <a:pPr lvl="1"/>
            <a:r>
              <a:rPr lang="ko-KR" altLang="en-US" dirty="0"/>
              <a:t>여러 형태를 가지고 있다 </a:t>
            </a:r>
            <a:r>
              <a:rPr lang="en-US" altLang="ko-KR" dirty="0"/>
              <a:t>(=</a:t>
            </a:r>
            <a:r>
              <a:rPr lang="ko-KR" altLang="en-US" dirty="0"/>
              <a:t>여러 형태를 받아들일 수 있다</a:t>
            </a:r>
            <a:r>
              <a:rPr lang="en-US" altLang="ko-KR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altLang="ko-KR" sz="2000" dirty="0"/>
          </a:p>
          <a:p>
            <a:r>
              <a:rPr lang="ko-KR" altLang="en-US" dirty="0">
                <a:latin typeface="맑은 고딕" pitchFamily="50" charset="-127"/>
                <a:ea typeface="맑은 고딕" pitchFamily="50" charset="-127"/>
                <a:cs typeface="휴먼명조"/>
              </a:rPr>
              <a:t>같은 이름의 메시지를 다른 객체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휴먼명조"/>
              </a:rPr>
              <a:t>or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휴먼명조"/>
              </a:rPr>
              <a:t>서브클래스에서 호출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  <a:cs typeface="휴먼명조"/>
              </a:rPr>
              <a:t>예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휴먼명조"/>
              </a:rPr>
              <a:t>&gt;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휴먼명조"/>
              </a:rPr>
              <a:t>getarea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휴먼명조"/>
              </a:rPr>
              <a:t>()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휴먼명조"/>
              </a:rPr>
              <a:t>를 도형의 모양이 달라도 호출</a:t>
            </a:r>
          </a:p>
          <a:p>
            <a:pPr>
              <a:buFont typeface="Wingdings" pitchFamily="2" charset="2"/>
              <a:buNone/>
            </a:pPr>
            <a:endParaRPr lang="ko-KR" altLang="en-US" sz="2300" b="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  <a:cs typeface="휴먼명조"/>
              </a:rPr>
              <a:t>메소드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휴먼명조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휴먼명조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휴먼명조"/>
              </a:rPr>
              <a:t>특정한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휴먼명조"/>
              </a:rPr>
              <a:t>클래스를 위하여 오퍼레이션을 구현</a:t>
            </a:r>
          </a:p>
          <a:p>
            <a:pPr>
              <a:buFont typeface="Wingdings" pitchFamily="2" charset="2"/>
              <a:buNone/>
            </a:pPr>
            <a:endParaRPr lang="ko-KR" altLang="en-US" sz="2400" dirty="0">
              <a:latin typeface="맑은 고딕" pitchFamily="50" charset="-127"/>
              <a:ea typeface="맑은 고딕" pitchFamily="50" charset="-127"/>
              <a:cs typeface="휴먼명조"/>
            </a:endParaRPr>
          </a:p>
          <a:p>
            <a:r>
              <a:rPr lang="ko-KR" altLang="en-US" dirty="0">
                <a:latin typeface="맑은 고딕" pitchFamily="50" charset="-127"/>
                <a:ea typeface="맑은 고딕" pitchFamily="50" charset="-127"/>
                <a:cs typeface="휴먼명조"/>
              </a:rPr>
              <a:t>하나 이상의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휴먼명조"/>
              </a:rPr>
              <a:t>메소드를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휴먼명조"/>
              </a:rPr>
              <a:t> 가진 오퍼레이션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  <a:cs typeface="휴먼명조"/>
              </a:rPr>
              <a:t> 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  <a:cs typeface="휴먼명조"/>
              </a:rPr>
              <a:t>매개변수나 객체가 속한 클래스의 이름으로 구분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다형성</a:t>
            </a:r>
            <a:r>
              <a:rPr lang="en-US" altLang="ko-KR" b="1"/>
              <a:t>(polymorphism)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  <a:cs typeface="휴먼명조"/>
              </a:rPr>
              <a:t>현재 코드를 변경하지 않고 새로운 클래스를 쉽게 추가할 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휴먼명조"/>
              </a:rPr>
              <a:t>있음</a:t>
            </a:r>
            <a:endParaRPr lang="en-US" altLang="ko-KR" dirty="0">
              <a:latin typeface="맑은 고딕" pitchFamily="50" charset="-127"/>
              <a:ea typeface="맑은 고딕" pitchFamily="50" charset="-127"/>
              <a:cs typeface="휴먼명조"/>
            </a:endParaRPr>
          </a:p>
          <a:p>
            <a:pPr lvl="1"/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휴먼명조"/>
              </a:rPr>
              <a:t>다형성의 예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휴먼명조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getArea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호출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twoDShape.getArea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();</a:t>
            </a:r>
          </a:p>
        </p:txBody>
      </p:sp>
      <p:graphicFrame>
        <p:nvGraphicFramePr>
          <p:cNvPr id="257028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37956268"/>
              </p:ext>
            </p:extLst>
          </p:nvPr>
        </p:nvGraphicFramePr>
        <p:xfrm>
          <a:off x="3563144" y="1772816"/>
          <a:ext cx="1676400" cy="1295400"/>
        </p:xfrm>
        <a:graphic>
          <a:graphicData uri="http://schemas.openxmlformats.org/drawingml/2006/table">
            <a:tbl>
              <a:tblPr/>
              <a:tblGrid>
                <a:gridCol w="16764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Polygon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getarea</a:t>
                      </a: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7038" name="Group 1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15608128"/>
              </p:ext>
            </p:extLst>
          </p:nvPr>
        </p:nvGraphicFramePr>
        <p:xfrm>
          <a:off x="2267744" y="3677816"/>
          <a:ext cx="1676400" cy="1295400"/>
        </p:xfrm>
        <a:graphic>
          <a:graphicData uri="http://schemas.openxmlformats.org/drawingml/2006/table">
            <a:tbl>
              <a:tblPr/>
              <a:tblGrid>
                <a:gridCol w="16764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Circle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getarea</a:t>
                      </a: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7048" name="Group 2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3881763"/>
              </p:ext>
            </p:extLst>
          </p:nvPr>
        </p:nvGraphicFramePr>
        <p:xfrm>
          <a:off x="4858544" y="3677816"/>
          <a:ext cx="1676400" cy="1295400"/>
        </p:xfrm>
        <a:graphic>
          <a:graphicData uri="http://schemas.openxmlformats.org/drawingml/2006/table">
            <a:tbl>
              <a:tblPr/>
              <a:tblGrid>
                <a:gridCol w="16764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Rectangle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getarea</a:t>
                      </a: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7058" name="Line 34"/>
          <p:cNvSpPr>
            <a:spLocks noChangeShapeType="1"/>
          </p:cNvSpPr>
          <p:nvPr/>
        </p:nvSpPr>
        <p:spPr bwMode="auto">
          <a:xfrm flipV="1">
            <a:off x="3029744" y="3068216"/>
            <a:ext cx="990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57059" name="Line 35"/>
          <p:cNvSpPr>
            <a:spLocks noChangeShapeType="1"/>
          </p:cNvSpPr>
          <p:nvPr/>
        </p:nvSpPr>
        <p:spPr bwMode="auto">
          <a:xfrm flipH="1" flipV="1">
            <a:off x="4706144" y="3068216"/>
            <a:ext cx="990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en-US" altLang="ko-KR" dirty="0" smtClean="0"/>
              <a:t>UML(Unified Modeling Language</a:t>
            </a:r>
            <a:r>
              <a:rPr lang="en-US" altLang="ko-KR" dirty="0"/>
              <a:t>)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객체지향 소프트웨어를 모델링 하는 표준 그래픽 언어</a:t>
            </a:r>
          </a:p>
          <a:p>
            <a:pPr lvl="1"/>
            <a:r>
              <a:rPr lang="ko-KR" altLang="en-US" dirty="0" smtClean="0"/>
              <a:t>시스템의 여러 측면을 그림으로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하드웨어의 회로도 같은 의미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306" t="21857" r="14414" b="28672"/>
          <a:stretch/>
        </p:blipFill>
        <p:spPr bwMode="auto">
          <a:xfrm>
            <a:off x="581477" y="1988840"/>
            <a:ext cx="7518915" cy="412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7182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UML</a:t>
            </a:r>
            <a:r>
              <a:rPr lang="ko-KR" altLang="en-US" smtClean="0"/>
              <a:t>의 배경과 역사</a:t>
            </a:r>
            <a:endParaRPr lang="ko-KR" alt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91264" cy="5218113"/>
          </a:xfrm>
        </p:spPr>
        <p:txBody>
          <a:bodyPr/>
          <a:lstStyle/>
          <a:p>
            <a:r>
              <a:rPr lang="en-US" altLang="ko-KR" dirty="0" smtClean="0"/>
              <a:t>1988</a:t>
            </a:r>
            <a:r>
              <a:rPr lang="ko-KR" altLang="en-US" dirty="0" smtClean="0"/>
              <a:t>년부터 </a:t>
            </a:r>
            <a:r>
              <a:rPr lang="en-US" altLang="ko-KR" dirty="0" smtClean="0"/>
              <a:t>1992</a:t>
            </a:r>
            <a:r>
              <a:rPr lang="ko-KR" altLang="en-US" dirty="0" smtClean="0"/>
              <a:t>년까지 제안된 객체지향 분석 및 설계 방법</a:t>
            </a:r>
            <a:endParaRPr lang="en-US" altLang="ko-KR" dirty="0" smtClean="0"/>
          </a:p>
          <a:p>
            <a:endParaRPr lang="en-US" altLang="ko-KR" sz="800" dirty="0" smtClean="0"/>
          </a:p>
          <a:p>
            <a:pPr lvl="1"/>
            <a:r>
              <a:rPr lang="en-US" b="0" dirty="0" smtClean="0"/>
              <a:t>Sally </a:t>
            </a:r>
            <a:r>
              <a:rPr lang="en-US" b="0" dirty="0" err="1"/>
              <a:t>Shlaer</a:t>
            </a:r>
            <a:r>
              <a:rPr lang="ko-KR" altLang="en-US" b="0" dirty="0"/>
              <a:t>와 </a:t>
            </a:r>
            <a:r>
              <a:rPr lang="en-US" b="0" dirty="0"/>
              <a:t>Steve Mellor</a:t>
            </a:r>
            <a:r>
              <a:rPr lang="ko-KR" altLang="en-US" b="0" dirty="0"/>
              <a:t>가 저술한 두 </a:t>
            </a:r>
            <a:r>
              <a:rPr lang="ko-KR" altLang="en-US" b="0" dirty="0" smtClean="0"/>
              <a:t>책에서 제안된 </a:t>
            </a:r>
            <a:r>
              <a:rPr lang="ko-KR" altLang="en-US" b="0" dirty="0"/>
              <a:t>분석 및 </a:t>
            </a:r>
            <a:r>
              <a:rPr lang="ko-KR" altLang="en-US" b="0" dirty="0" smtClean="0"/>
              <a:t>설계한 이 </a:t>
            </a:r>
            <a:r>
              <a:rPr lang="ko-KR" altLang="en-US" b="0" dirty="0"/>
              <a:t>방법은 </a:t>
            </a:r>
            <a:r>
              <a:rPr lang="ko-KR" altLang="en-US" b="0" dirty="0" smtClean="0"/>
              <a:t>재귀적 </a:t>
            </a:r>
            <a:r>
              <a:rPr lang="ko-KR" altLang="en-US" b="0" dirty="0"/>
              <a:t>접근 방법</a:t>
            </a:r>
            <a:r>
              <a:rPr lang="en-US" altLang="ko-KR" b="0" dirty="0"/>
              <a:t>(</a:t>
            </a:r>
            <a:r>
              <a:rPr lang="en-US" altLang="ko-KR" b="0" dirty="0" smtClean="0"/>
              <a:t>recursive design</a:t>
            </a:r>
            <a:r>
              <a:rPr lang="en-US" altLang="ko-KR" b="0" dirty="0"/>
              <a:t>)</a:t>
            </a:r>
            <a:r>
              <a:rPr lang="ko-KR" altLang="en-US" b="0" dirty="0"/>
              <a:t>으로 </a:t>
            </a:r>
            <a:r>
              <a:rPr lang="ko-KR" altLang="en-US" b="0" dirty="0" smtClean="0"/>
              <a:t>발전 </a:t>
            </a:r>
            <a:r>
              <a:rPr lang="en-US" altLang="ko-KR" b="0" dirty="0" smtClean="0"/>
              <a:t>[</a:t>
            </a:r>
            <a:r>
              <a:rPr lang="en-US" altLang="ko-KR" b="0" dirty="0" err="1"/>
              <a:t>Shlaer</a:t>
            </a:r>
            <a:r>
              <a:rPr lang="en-US" altLang="ko-KR" b="0" dirty="0"/>
              <a:t>, 1997</a:t>
            </a:r>
            <a:r>
              <a:rPr lang="en-US" altLang="ko-KR" b="0" dirty="0" smtClean="0"/>
              <a:t>]</a:t>
            </a:r>
          </a:p>
          <a:p>
            <a:pPr lvl="1"/>
            <a:endParaRPr lang="en-US" altLang="ko-KR" sz="800" b="0" dirty="0" smtClean="0"/>
          </a:p>
          <a:p>
            <a:pPr lvl="1"/>
            <a:r>
              <a:rPr lang="en-US" altLang="ko-KR" b="0" dirty="0" smtClean="0"/>
              <a:t>Peter </a:t>
            </a:r>
            <a:r>
              <a:rPr lang="en-US" altLang="ko-KR" b="0" dirty="0"/>
              <a:t>Coad</a:t>
            </a:r>
            <a:r>
              <a:rPr lang="ko-KR" altLang="en-US" b="0" dirty="0"/>
              <a:t>와 </a:t>
            </a:r>
            <a:r>
              <a:rPr lang="en-US" altLang="ko-KR" b="0" dirty="0"/>
              <a:t>Ed Yourdon</a:t>
            </a:r>
            <a:r>
              <a:rPr lang="ko-KR" altLang="en-US" b="0" dirty="0"/>
              <a:t>이 제안한 </a:t>
            </a:r>
            <a:r>
              <a:rPr lang="ko-KR" altLang="en-US" b="0" dirty="0" err="1"/>
              <a:t>프로토타입</a:t>
            </a:r>
            <a:r>
              <a:rPr lang="ko-KR" altLang="en-US" b="0" dirty="0"/>
              <a:t> 중심의 가벼운 방법</a:t>
            </a:r>
            <a:r>
              <a:rPr lang="en-US" altLang="ko-KR" b="0" dirty="0"/>
              <a:t>[</a:t>
            </a:r>
            <a:r>
              <a:rPr lang="en-US" altLang="ko-KR" b="0" dirty="0" smtClean="0"/>
              <a:t>Coad,</a:t>
            </a:r>
            <a:r>
              <a:rPr lang="en-US" b="0" dirty="0" smtClean="0"/>
              <a:t>1991a</a:t>
            </a:r>
            <a:r>
              <a:rPr lang="en-US" b="0" dirty="0"/>
              <a:t>][Coad, 1991b][Coad, 1995</a:t>
            </a:r>
            <a:r>
              <a:rPr lang="en-US" b="0" dirty="0" smtClean="0"/>
              <a:t>]</a:t>
            </a:r>
          </a:p>
          <a:p>
            <a:pPr lvl="1"/>
            <a:endParaRPr lang="en-US" sz="800" b="0" dirty="0" smtClean="0"/>
          </a:p>
          <a:p>
            <a:pPr lvl="1"/>
            <a:r>
              <a:rPr lang="en-US" altLang="ko-KR" b="0" dirty="0" smtClean="0"/>
              <a:t>Smalltalk </a:t>
            </a:r>
            <a:r>
              <a:rPr lang="ko-KR" altLang="en-US" b="0" dirty="0" smtClean="0"/>
              <a:t>그룹에서 </a:t>
            </a:r>
            <a:r>
              <a:rPr lang="ko-KR" altLang="en-US" b="0" dirty="0"/>
              <a:t>제안한 의무 </a:t>
            </a:r>
            <a:r>
              <a:rPr lang="ko-KR" altLang="en-US" b="0" dirty="0" smtClean="0"/>
              <a:t>중심 </a:t>
            </a:r>
            <a:r>
              <a:rPr lang="en-US" b="0" dirty="0" smtClean="0"/>
              <a:t>(</a:t>
            </a:r>
            <a:r>
              <a:rPr lang="en-US" b="0" dirty="0"/>
              <a:t>Responsibility-Driven) </a:t>
            </a:r>
            <a:r>
              <a:rPr lang="ko-KR" altLang="en-US" b="0" dirty="0"/>
              <a:t>설계 및 클래스</a:t>
            </a:r>
            <a:r>
              <a:rPr lang="en-US" altLang="ko-KR" b="0" dirty="0"/>
              <a:t>-</a:t>
            </a:r>
            <a:r>
              <a:rPr lang="ko-KR" altLang="en-US" b="0" dirty="0"/>
              <a:t>의무</a:t>
            </a:r>
            <a:r>
              <a:rPr lang="en-US" altLang="ko-KR" b="0" dirty="0"/>
              <a:t>-</a:t>
            </a:r>
            <a:r>
              <a:rPr lang="ko-KR" altLang="en-US" b="0" dirty="0" smtClean="0"/>
              <a:t>협동 </a:t>
            </a:r>
            <a:r>
              <a:rPr lang="en-US" b="0" dirty="0" smtClean="0"/>
              <a:t>(</a:t>
            </a:r>
            <a:r>
              <a:rPr lang="en-US" b="0" dirty="0"/>
              <a:t>Class-Responsibility-Collaboration</a:t>
            </a:r>
            <a:r>
              <a:rPr lang="en-US" b="0" dirty="0" smtClean="0"/>
              <a:t>)</a:t>
            </a:r>
            <a:r>
              <a:rPr lang="ko-KR" altLang="en-US" b="0" dirty="0" smtClean="0"/>
              <a:t> </a:t>
            </a:r>
            <a:r>
              <a:rPr lang="ko-KR" altLang="en-US" b="0" dirty="0"/>
              <a:t>방법</a:t>
            </a:r>
            <a:r>
              <a:rPr lang="en-US" altLang="ko-KR" b="0" dirty="0"/>
              <a:t>[</a:t>
            </a:r>
            <a:r>
              <a:rPr lang="en-US" b="0" dirty="0"/>
              <a:t>Beck, 1989</a:t>
            </a:r>
            <a:r>
              <a:rPr lang="en-US" b="0" dirty="0" smtClean="0"/>
              <a:t>]</a:t>
            </a:r>
          </a:p>
          <a:p>
            <a:pPr lvl="1"/>
            <a:endParaRPr lang="en-US" sz="800" b="0" dirty="0" smtClean="0"/>
          </a:p>
          <a:p>
            <a:pPr lvl="1"/>
            <a:r>
              <a:rPr lang="en-US" altLang="ko-KR" b="0" dirty="0" smtClean="0"/>
              <a:t>Rational </a:t>
            </a:r>
            <a:r>
              <a:rPr lang="en-US" altLang="ko-KR" b="0" dirty="0"/>
              <a:t>Software</a:t>
            </a:r>
            <a:r>
              <a:rPr lang="ko-KR" altLang="en-US" b="0" dirty="0"/>
              <a:t>에서 일한 </a:t>
            </a:r>
            <a:r>
              <a:rPr lang="en-US" altLang="ko-KR" b="0" dirty="0"/>
              <a:t>Grady </a:t>
            </a:r>
            <a:r>
              <a:rPr lang="en-US" altLang="ko-KR" b="0" dirty="0" err="1"/>
              <a:t>Booch</a:t>
            </a:r>
            <a:r>
              <a:rPr lang="ko-KR" altLang="en-US" b="0" dirty="0" smtClean="0"/>
              <a:t>의 방법</a:t>
            </a:r>
            <a:r>
              <a:rPr lang="en-US" altLang="ko-KR" b="0" dirty="0"/>
              <a:t>[</a:t>
            </a:r>
            <a:r>
              <a:rPr lang="en-US" b="0" dirty="0" err="1"/>
              <a:t>Booch</a:t>
            </a:r>
            <a:r>
              <a:rPr lang="en-US" b="0" dirty="0"/>
              <a:t>, 1994, 1995</a:t>
            </a:r>
            <a:r>
              <a:rPr lang="en-US" b="0" dirty="0" smtClean="0"/>
              <a:t>]</a:t>
            </a:r>
          </a:p>
          <a:p>
            <a:pPr lvl="1"/>
            <a:endParaRPr lang="en-US" sz="800" b="0" dirty="0" smtClean="0"/>
          </a:p>
          <a:p>
            <a:pPr lvl="1"/>
            <a:r>
              <a:rPr lang="en-US" altLang="ko-KR" b="0" dirty="0" smtClean="0"/>
              <a:t>General </a:t>
            </a:r>
            <a:r>
              <a:rPr lang="en-US" altLang="ko-KR" b="0" dirty="0"/>
              <a:t>Electric </a:t>
            </a:r>
            <a:r>
              <a:rPr lang="ko-KR" altLang="en-US" b="0" dirty="0"/>
              <a:t>연구소의 </a:t>
            </a:r>
            <a:r>
              <a:rPr lang="en-US" altLang="ko-KR" b="0" dirty="0"/>
              <a:t>Jim </a:t>
            </a:r>
            <a:r>
              <a:rPr lang="en-US" altLang="ko-KR" b="0" dirty="0" err="1" smtClean="0"/>
              <a:t>Rumbaugh</a:t>
            </a:r>
            <a:r>
              <a:rPr lang="ko-KR" altLang="en-US" b="0" dirty="0" smtClean="0"/>
              <a:t>의 </a:t>
            </a:r>
            <a:r>
              <a:rPr lang="ko-KR" altLang="en-US" b="0" dirty="0"/>
              <a:t>팀에서 제안한 객체 </a:t>
            </a:r>
            <a:r>
              <a:rPr lang="ko-KR" altLang="en-US" b="0" dirty="0" smtClean="0"/>
              <a:t>모델링 </a:t>
            </a:r>
            <a:r>
              <a:rPr lang="ko-KR" altLang="en-US" b="0" dirty="0"/>
              <a:t>테크닉</a:t>
            </a:r>
            <a:r>
              <a:rPr lang="en-US" altLang="ko-KR" b="0" dirty="0"/>
              <a:t>(</a:t>
            </a:r>
            <a:r>
              <a:rPr lang="en-US" b="0" dirty="0"/>
              <a:t>Object Modeling Technique) </a:t>
            </a:r>
            <a:r>
              <a:rPr lang="ko-KR" altLang="en-US" b="0" dirty="0"/>
              <a:t>방법</a:t>
            </a:r>
            <a:r>
              <a:rPr lang="en-US" altLang="ko-KR" b="0" dirty="0"/>
              <a:t>[</a:t>
            </a:r>
            <a:r>
              <a:rPr lang="en-US" b="0" dirty="0" err="1"/>
              <a:t>Rumbaugh</a:t>
            </a:r>
            <a:r>
              <a:rPr lang="en-US" b="0" dirty="0"/>
              <a:t> 1991, 1996</a:t>
            </a:r>
            <a:r>
              <a:rPr lang="en-US" b="0" dirty="0" smtClean="0"/>
              <a:t>]</a:t>
            </a:r>
          </a:p>
          <a:p>
            <a:pPr lvl="1"/>
            <a:endParaRPr lang="en-US" sz="800" b="0" dirty="0" smtClean="0"/>
          </a:p>
          <a:p>
            <a:pPr lvl="1"/>
            <a:r>
              <a:rPr lang="en-US" altLang="ko-KR" b="0" dirty="0" smtClean="0"/>
              <a:t>Jim </a:t>
            </a:r>
            <a:r>
              <a:rPr lang="en-US" altLang="ko-KR" b="0" dirty="0"/>
              <a:t>Odell</a:t>
            </a:r>
            <a:r>
              <a:rPr lang="ko-KR" altLang="en-US" b="0" dirty="0"/>
              <a:t>이 </a:t>
            </a:r>
            <a:r>
              <a:rPr lang="en-US" altLang="ko-KR" b="0" dirty="0"/>
              <a:t>James Martin</a:t>
            </a:r>
            <a:r>
              <a:rPr lang="ko-KR" altLang="en-US" b="0" dirty="0"/>
              <a:t>과 </a:t>
            </a:r>
            <a:r>
              <a:rPr lang="ko-KR" altLang="en-US" b="0" dirty="0" smtClean="0"/>
              <a:t>함께 </a:t>
            </a:r>
            <a:r>
              <a:rPr lang="ko-KR" altLang="en-US" b="0" dirty="0"/>
              <a:t>정보 공학 방법론을 기초로 </a:t>
            </a:r>
            <a:r>
              <a:rPr lang="ko-KR" altLang="en-US" b="0" dirty="0" smtClean="0"/>
              <a:t>제안한 </a:t>
            </a:r>
            <a:r>
              <a:rPr lang="ko-KR" altLang="en-US" b="0" dirty="0"/>
              <a:t>방법</a:t>
            </a:r>
            <a:r>
              <a:rPr lang="en-US" altLang="ko-KR" b="0" dirty="0"/>
              <a:t>[Martin, 1994, 1996</a:t>
            </a:r>
            <a:r>
              <a:rPr lang="en-US" altLang="ko-KR" b="0" dirty="0" smtClean="0"/>
              <a:t>].</a:t>
            </a:r>
          </a:p>
          <a:p>
            <a:pPr lvl="1"/>
            <a:endParaRPr lang="en-US" altLang="ko-KR" sz="800" b="0" dirty="0" smtClean="0"/>
          </a:p>
          <a:p>
            <a:pPr lvl="1"/>
            <a:r>
              <a:rPr lang="en-US" altLang="ko-KR" b="0" dirty="0" smtClean="0"/>
              <a:t>Ivar </a:t>
            </a:r>
            <a:r>
              <a:rPr lang="en-US" altLang="ko-KR" b="0" dirty="0"/>
              <a:t>Jacobson</a:t>
            </a:r>
            <a:r>
              <a:rPr lang="ko-KR" altLang="en-US" b="0" dirty="0"/>
              <a:t>이 </a:t>
            </a:r>
            <a:r>
              <a:rPr lang="en-US" altLang="ko-KR" b="0" dirty="0" err="1" smtClean="0"/>
              <a:t>UseCase</a:t>
            </a:r>
            <a:r>
              <a:rPr lang="en-US" altLang="ko-KR" b="0" dirty="0" smtClean="0"/>
              <a:t> </a:t>
            </a:r>
            <a:r>
              <a:rPr lang="ko-KR" altLang="en-US" b="0" dirty="0"/>
              <a:t>개념을 소개한 방법</a:t>
            </a:r>
            <a:r>
              <a:rPr lang="en-US" altLang="ko-KR" b="0" dirty="0"/>
              <a:t>[Jacobson, 1994, 1995].</a:t>
            </a:r>
            <a:endParaRPr lang="ko-KR" altLang="en-US" dirty="0"/>
          </a:p>
          <a:p>
            <a:pPr marL="390525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UML</a:t>
            </a:r>
            <a:r>
              <a:rPr lang="ko-KR" altLang="en-US" smtClean="0"/>
              <a:t>의 배경과 역사</a:t>
            </a:r>
            <a:endParaRPr lang="ko-KR" alt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UML</a:t>
            </a:r>
            <a:r>
              <a:rPr lang="ko-KR" altLang="en-US" dirty="0"/>
              <a:t>은 </a:t>
            </a:r>
            <a:r>
              <a:rPr lang="en-US" altLang="ko-KR" dirty="0"/>
              <a:t>OMT(Object Modeling Technique)[</a:t>
            </a:r>
            <a:r>
              <a:rPr lang="en-US" altLang="ko-KR" dirty="0" err="1"/>
              <a:t>Rumbaugh</a:t>
            </a:r>
            <a:r>
              <a:rPr lang="en-US" altLang="ko-KR" dirty="0"/>
              <a:t>, 1991]</a:t>
            </a:r>
            <a:r>
              <a:rPr lang="ko-KR" altLang="en-US" dirty="0"/>
              <a:t>와 </a:t>
            </a:r>
            <a:r>
              <a:rPr lang="en-US" altLang="ko-KR" dirty="0" err="1" smtClean="0"/>
              <a:t>Booch</a:t>
            </a:r>
            <a:r>
              <a:rPr lang="en-US" altLang="ko-KR" dirty="0" smtClean="0"/>
              <a:t>[Booch,1994</a:t>
            </a:r>
            <a:r>
              <a:rPr lang="en-US" altLang="ko-KR" dirty="0"/>
              <a:t>], OOSE(Object-Oriented Software </a:t>
            </a:r>
            <a:r>
              <a:rPr lang="en-US" altLang="ko-KR" dirty="0" smtClean="0"/>
              <a:t>Engineering</a:t>
            </a:r>
            <a:r>
              <a:rPr lang="en-US" altLang="ko-KR" dirty="0"/>
              <a:t>)[Jackson, 1992] </a:t>
            </a:r>
            <a:r>
              <a:rPr lang="ko-KR" altLang="en-US" dirty="0"/>
              <a:t>방법의 </a:t>
            </a:r>
            <a:r>
              <a:rPr lang="ko-KR" altLang="en-US" dirty="0" smtClean="0"/>
              <a:t>통합으로 </a:t>
            </a:r>
            <a:r>
              <a:rPr lang="ko-KR" altLang="en-US" dirty="0"/>
              <a:t>만들어진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8000"/>
                    </a14:imgEffect>
                    <a14:imgEffect>
                      <a14:brightnessContrast contrast="6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55" t="23201" r="16147" b="19851"/>
          <a:stretch/>
        </p:blipFill>
        <p:spPr bwMode="auto">
          <a:xfrm>
            <a:off x="1115616" y="2060848"/>
            <a:ext cx="7051925" cy="410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412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UML</a:t>
            </a:r>
            <a:r>
              <a:rPr lang="ko-KR" altLang="en-US" dirty="0" smtClean="0"/>
              <a:t> 다이어그램</a:t>
            </a:r>
            <a:endParaRPr lang="ko-KR" altLang="en-US" dirty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시스템의 모델링은 </a:t>
            </a:r>
            <a:r>
              <a:rPr lang="ko-KR" altLang="en-US" dirty="0" smtClean="0"/>
              <a:t>기능적 관점</a:t>
            </a:r>
            <a:r>
              <a:rPr lang="en-US" altLang="ko-KR" dirty="0" smtClean="0"/>
              <a:t>,</a:t>
            </a:r>
            <a:r>
              <a:rPr lang="ko-KR" altLang="en-US" dirty="0" smtClean="0"/>
              <a:t> 구조적 </a:t>
            </a:r>
            <a:r>
              <a:rPr lang="ko-KR" altLang="en-US" dirty="0"/>
              <a:t>관점</a:t>
            </a:r>
            <a:r>
              <a:rPr lang="en-US" altLang="ko-KR" dirty="0"/>
              <a:t>, </a:t>
            </a:r>
            <a:r>
              <a:rPr lang="ko-KR" altLang="en-US" dirty="0"/>
              <a:t>동적 관점으로 구성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brightnessContrast bright="4000" contras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138" t="17916" r="17038" b="32116"/>
          <a:stretch/>
        </p:blipFill>
        <p:spPr bwMode="auto">
          <a:xfrm>
            <a:off x="902348" y="1522956"/>
            <a:ext cx="7414068" cy="442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408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82550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학습 목표</a:t>
            </a:r>
            <a:endParaRPr lang="en-US" altLang="ko-KR" sz="2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857752" y="1285860"/>
            <a:ext cx="3643311" cy="4572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457200" indent="-457200" defTabSz="866775" eaLnBrk="0" latinLnBrk="0" hangingPunct="0">
              <a:lnSpc>
                <a:spcPts val="2000"/>
              </a:lnSpc>
              <a:spcBef>
                <a:spcPct val="20000"/>
              </a:spcBef>
              <a:buSzPct val="120000"/>
              <a:defRPr/>
            </a:pPr>
            <a:endParaRPr kumimoji="0" lang="en-US" altLang="ko-KR" sz="1400" b="1" dirty="0" smtClean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A610BEA3-4DE6-4DFB-8A34-02C7BBB2F840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r>
              <a:rPr lang="ko-KR" altLang="en-US" dirty="0" smtClean="0"/>
              <a:t>객체지향 개념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정적 모델링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동적 모델링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모델링 도구</a:t>
            </a:r>
          </a:p>
          <a:p>
            <a:pPr>
              <a:buNone/>
            </a:pPr>
            <a:endParaRPr lang="ko-KR" altLang="en-US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90872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1138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0000"/>
              <a:buFont typeface="Wingdings" pitchFamily="2" charset="2"/>
              <a:buChar char="l"/>
              <a:defRPr kumimoji="1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1663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899B31"/>
              </a:buClr>
              <a:buSzPct val="70000"/>
              <a:buFont typeface="Wingdings" pitchFamily="2" charset="2"/>
              <a:buChar char="l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984250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06513" indent="-1428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22425" indent="-1365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0796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5368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9940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4512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UML </a:t>
            </a:r>
            <a:r>
              <a:rPr lang="ko-KR" altLang="en-US" kern="0" dirty="0" smtClean="0"/>
              <a:t>다이어그램과 모델링</a:t>
            </a:r>
            <a:endParaRPr lang="ko-KR" altLang="en-US" kern="0" dirty="0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UML </a:t>
            </a:r>
            <a:r>
              <a:rPr lang="ko-KR" altLang="en-US"/>
              <a:t>다이어그램</a:t>
            </a:r>
          </a:p>
        </p:txBody>
      </p:sp>
      <p:graphicFrame>
        <p:nvGraphicFramePr>
          <p:cNvPr id="132198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0235107"/>
              </p:ext>
            </p:extLst>
          </p:nvPr>
        </p:nvGraphicFramePr>
        <p:xfrm>
          <a:off x="467544" y="1412776"/>
          <a:ext cx="8229600" cy="4608512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98576"/>
                <a:gridCol w="3168352"/>
                <a:gridCol w="2962672"/>
              </a:tblGrid>
              <a:tr h="417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01"/>
                          </a:solidFill>
                          <a:effectLst/>
                        </a:rPr>
                        <a:t>다이어그램 이름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0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01"/>
                          </a:solidFill>
                          <a:effectLst/>
                        </a:rPr>
                        <a:t>설명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0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01"/>
                          </a:solidFill>
                          <a:effectLst/>
                        </a:rPr>
                        <a:t>모델링 적용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0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horzOverflow="overflow"/>
                </a:tc>
              </a:tr>
              <a:tr h="1585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사용 사례</a:t>
                      </a:r>
                      <a:endParaRPr kumimoji="1" lang="en-US" altLang="ko-KR" sz="1700" b="1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(use case)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다이어그램</a:t>
                      </a: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600" u="none" strike="noStrike" kern="1200" baseline="0" dirty="0" smtClean="0"/>
                        <a:t>업무 프로세스를 나타내는 사용사례와 </a:t>
                      </a:r>
                      <a:r>
                        <a:rPr lang="ko-KR" altLang="en-US" sz="1600" u="none" strike="noStrike" kern="1200" baseline="0" dirty="0" err="1" smtClean="0"/>
                        <a:t>액터가</a:t>
                      </a:r>
                      <a:r>
                        <a:rPr lang="ko-KR" altLang="en-US" sz="1600" u="none" strike="noStrike" kern="1200" baseline="0" dirty="0" smtClean="0"/>
                        <a:t> 정점에 표시된 그래프</a:t>
                      </a:r>
                      <a:endParaRPr lang="en-US" altLang="ko-KR" sz="1600" u="none" strike="noStrike" kern="1200" baseline="0" dirty="0" smtClean="0"/>
                    </a:p>
                    <a:p>
                      <a:r>
                        <a:rPr lang="ko-KR" altLang="en-US" sz="1600" u="none" strike="noStrike" kern="1200" baseline="0" dirty="0" smtClean="0"/>
                        <a:t>간선은 어떤 </a:t>
                      </a:r>
                      <a:r>
                        <a:rPr lang="ko-KR" altLang="en-US" sz="1600" u="none" strike="noStrike" kern="1200" baseline="0" dirty="0" err="1" smtClean="0"/>
                        <a:t>액터가</a:t>
                      </a:r>
                      <a:r>
                        <a:rPr lang="ko-KR" altLang="en-US" sz="1600" u="none" strike="noStrike" kern="1200" baseline="0" dirty="0" smtClean="0"/>
                        <a:t> 업무 프로세스와 상호작용하는지 나타냄</a:t>
                      </a:r>
                      <a:endParaRPr kumimoji="1" lang="ko-K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현재 존재하는 어플리케이션이나 사용자가 개발 요구한 시스템의 업무 프로세스의 개관을 나타내는 데 사용됨</a:t>
                      </a:r>
                      <a:endParaRPr kumimoji="1" lang="en-US" altLang="ko-KR" sz="16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시스템 또는 서브시스템의 범위를 나타냄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</a:tr>
              <a:tr h="1624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클래스 </a:t>
                      </a:r>
                      <a:endParaRPr kumimoji="1" lang="en-US" altLang="ko-KR" sz="1700" b="1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다이어그램</a:t>
                      </a: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정점은 클래스 방향이 있는 간선에는 클래스의 관계를 나타내는 방향성 그래프</a:t>
                      </a:r>
                      <a:r>
                        <a:rPr kumimoji="1" lang="en-US" altLang="ko-K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정점에는 클래스가 가지고 있는 속성과 오퍼레이션의 정보가 표시되어 있음</a:t>
                      </a:r>
                      <a:endParaRPr kumimoji="1" lang="ko-K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도메인 모델을 나타내는데 사용</a:t>
                      </a:r>
                      <a:r>
                        <a:rPr kumimoji="1" lang="en-US" altLang="ko-K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개발자가 도메인 개념과 이들 사이의 관계를 이해하고 전달하는 데 도움이 됨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</a:tr>
              <a:tr h="9626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700" b="1" u="none" strike="noStrike" kern="1200" baseline="0" dirty="0" smtClean="0"/>
                        <a:t>시퀀스 </a:t>
                      </a:r>
                      <a:endParaRPr lang="en-US" altLang="ko-KR" sz="1700" b="1" u="none" strike="noStrike" kern="1200" baseline="0" dirty="0" smtClean="0"/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700" b="1" u="none" strike="noStrike" kern="1200" baseline="0" dirty="0" smtClean="0"/>
                        <a:t>다이어그램</a:t>
                      </a: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정점은 객체를 나타냄</a:t>
                      </a:r>
                      <a:r>
                        <a:rPr kumimoji="1" lang="en-US" altLang="ko-K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</a:t>
                      </a: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방향성 있는 간선은 객체 사이에 오가는 메시지를 시간 순으로 나타냄</a:t>
                      </a:r>
                      <a:endParaRPr kumimoji="1" lang="ko-K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600" u="none" strike="noStrike" kern="1200" baseline="0" dirty="0" smtClean="0"/>
                        <a:t>개발팀이 현재의 업무프로세스를 이해하고 분석하는 데 도움이 됨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90872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1138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0000"/>
              <a:buFont typeface="Wingdings" pitchFamily="2" charset="2"/>
              <a:buChar char="l"/>
              <a:defRPr kumimoji="1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1663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899B31"/>
              </a:buClr>
              <a:buSzPct val="70000"/>
              <a:buFont typeface="Wingdings" pitchFamily="2" charset="2"/>
              <a:buChar char="l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984250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06513" indent="-1428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22425" indent="-1365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0796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5368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9940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4512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UML </a:t>
            </a:r>
            <a:r>
              <a:rPr lang="ko-KR" altLang="en-US" kern="0" dirty="0" smtClean="0"/>
              <a:t>다이어그램과 모델링</a:t>
            </a:r>
            <a:endParaRPr lang="ko-KR" altLang="en-US" kern="0" dirty="0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UML </a:t>
            </a:r>
            <a:r>
              <a:rPr lang="ko-KR" altLang="en-US"/>
              <a:t>다이어그램</a:t>
            </a:r>
          </a:p>
        </p:txBody>
      </p:sp>
      <p:graphicFrame>
        <p:nvGraphicFramePr>
          <p:cNvPr id="132198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76385931"/>
              </p:ext>
            </p:extLst>
          </p:nvPr>
        </p:nvGraphicFramePr>
        <p:xfrm>
          <a:off x="457200" y="1412776"/>
          <a:ext cx="8229600" cy="4595192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98576"/>
                <a:gridCol w="3168352"/>
                <a:gridCol w="2962672"/>
              </a:tblGrid>
              <a:tr h="417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01"/>
                          </a:solidFill>
                          <a:effectLst/>
                        </a:rPr>
                        <a:t>다이어그램 이름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0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01"/>
                          </a:solidFill>
                          <a:effectLst/>
                        </a:rPr>
                        <a:t>설명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0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01"/>
                          </a:solidFill>
                          <a:effectLst/>
                        </a:rPr>
                        <a:t>모델링 적용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0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horzOverflow="overflow"/>
                </a:tc>
              </a:tr>
              <a:tr h="8061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상태</a:t>
                      </a:r>
                      <a:r>
                        <a:rPr kumimoji="1" lang="en-US" altLang="ko-KR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다이어그램</a:t>
                      </a: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600" u="none" strike="noStrike" kern="1200" baseline="0" dirty="0" smtClean="0"/>
                        <a:t>정점에는 시스템의 상태 방향이 있는 간선에는 상태의 변환을 나타낸 방향성 있는 그래프</a:t>
                      </a:r>
                      <a:endParaRPr kumimoji="1" lang="ko-K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상태 의존적이며 반응적인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시스템 또는 서브시스템의 동작을 나타내는 데 사용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</a:tr>
              <a:tr h="13745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액티비티</a:t>
                      </a:r>
                      <a:r>
                        <a:rPr kumimoji="1" lang="ko-KR" alt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1" lang="en-US" altLang="ko-KR" sz="1700" b="1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다이어그램</a:t>
                      </a: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각 정점은 정보를 처리하는 작업을 나타내며 방향이 있는 간선은 자료 및 제어 흐름을 나타내는 방향성 있는 그래프</a:t>
                      </a:r>
                      <a:r>
                        <a:rPr kumimoji="1" lang="en-US" altLang="ko-K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 </a:t>
                      </a: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제어흐름은 순차</a:t>
                      </a:r>
                      <a:r>
                        <a:rPr kumimoji="1" lang="en-US" altLang="ko-K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병렬</a:t>
                      </a:r>
                      <a:r>
                        <a:rPr kumimoji="1" lang="en-US" altLang="ko-K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동기화를 나타냄</a:t>
                      </a:r>
                      <a:endParaRPr kumimoji="1" lang="ko-K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시스템 또는 서브시스템의 복잡한 작업 흐름을 나타내는 데 사용됨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</a:tr>
              <a:tr h="864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700" b="1" u="none" strike="noStrike" kern="1200" baseline="0" dirty="0" smtClean="0"/>
                        <a:t>패키지</a:t>
                      </a:r>
                      <a:endParaRPr lang="en-US" altLang="ko-KR" sz="1700" b="1" u="none" strike="noStrike" kern="1200" baseline="0" dirty="0" smtClean="0"/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700" b="1" u="none" strike="noStrike" kern="1200" baseline="0" dirty="0" smtClean="0"/>
                        <a:t>다이어그램</a:t>
                      </a:r>
                      <a:endParaRPr kumimoji="1" lang="ko-KR" alt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정점은 클래스의 묶음인 패키지</a:t>
                      </a:r>
                      <a:r>
                        <a:rPr kumimoji="1" lang="en-US" altLang="ko-K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방향이 있는 간선은 패키지의 의존관계를 나타냄</a:t>
                      </a:r>
                      <a:endParaRPr kumimoji="1" lang="ko-K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r>
                        <a:rPr lang="ko-KR" altLang="en-US" sz="1600" u="none" strike="noStrike" kern="1200" baseline="0" dirty="0" smtClean="0"/>
                        <a:t>복잡한 클래스를 묶어서 서브시스템으로 조직화하는 데 사용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</a:tr>
              <a:tr h="9626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</a:t>
                      </a:r>
                      <a:endParaRPr kumimoji="1" lang="en-US" altLang="ko-KR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다이어그램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정점은 분산 시스템의 물리적인 컴퓨팅 파워와 그 위에 실행되는 컴포넌트를 나타내며 간선은 네트워크 연결을 나타냄</a:t>
                      </a:r>
                      <a:endParaRPr kumimoji="1" lang="ko-KR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배피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다이어그램은 분산 시스템의 각 컴퓨팅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노드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컴포넌트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커넥터 등 시스템의 물리적 자원 배치를 나타내는 데 사용됨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5552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</a:t>
            </a:r>
            <a:r>
              <a:rPr lang="ko-KR" altLang="en-US" dirty="0" smtClean="0"/>
              <a:t>모델링 과정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90872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1138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0000"/>
              <a:buFont typeface="Wingdings" pitchFamily="2" charset="2"/>
              <a:buChar char="l"/>
              <a:defRPr kumimoji="1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1663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899B31"/>
              </a:buClr>
              <a:buSzPct val="70000"/>
              <a:buFont typeface="Wingdings" pitchFamily="2" charset="2"/>
              <a:buChar char="l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984250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06513" indent="-1428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22425" indent="-1365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0796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5368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9940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4512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 smtClean="0">
                <a:solidFill>
                  <a:srgbClr val="FF5001"/>
                </a:solidFill>
              </a:rPr>
              <a:t>➊</a:t>
            </a:r>
            <a:r>
              <a:rPr lang="en-US" b="0" dirty="0" smtClean="0"/>
              <a:t> </a:t>
            </a:r>
            <a:r>
              <a:rPr lang="ko-KR" altLang="en-US" sz="1800" dirty="0" smtClean="0"/>
              <a:t>요구를 </a:t>
            </a:r>
            <a:r>
              <a:rPr lang="ko-KR" altLang="en-US" sz="1800" dirty="0"/>
              <a:t>사용 사례로 정리하고 사용 사례 다이어그램을 </a:t>
            </a:r>
            <a:r>
              <a:rPr lang="ko-KR" altLang="en-US" sz="1800" dirty="0" smtClean="0"/>
              <a:t>작성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dirty="0">
                <a:solidFill>
                  <a:srgbClr val="FF5001"/>
                </a:solidFill>
              </a:rPr>
              <a:t>➋</a:t>
            </a:r>
            <a:r>
              <a:rPr lang="ko-KR" altLang="en-US" dirty="0"/>
              <a:t> </a:t>
            </a:r>
            <a:r>
              <a:rPr lang="ko-KR" altLang="en-US" sz="1800" dirty="0"/>
              <a:t>클래스 후보를 찾아내고 개념적인 객체 모형을 </a:t>
            </a:r>
            <a:r>
              <a:rPr lang="ko-KR" altLang="en-US" sz="1800" dirty="0" smtClean="0"/>
              <a:t>작성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dirty="0">
                <a:solidFill>
                  <a:srgbClr val="FF5001"/>
                </a:solidFill>
              </a:rPr>
              <a:t>➌</a:t>
            </a:r>
            <a:r>
              <a:rPr lang="ko-KR" altLang="en-US" dirty="0"/>
              <a:t> </a:t>
            </a:r>
            <a:r>
              <a:rPr lang="ko-KR" altLang="en-US" sz="1800" dirty="0"/>
              <a:t>사용 사례를 기초하여 순서 다이어그램을 </a:t>
            </a:r>
            <a:r>
              <a:rPr lang="ko-KR" altLang="en-US" sz="1800" dirty="0" smtClean="0"/>
              <a:t>작성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dirty="0">
                <a:solidFill>
                  <a:srgbClr val="FF5001"/>
                </a:solidFill>
              </a:rPr>
              <a:t>➍</a:t>
            </a:r>
            <a:r>
              <a:rPr lang="ko-KR" altLang="en-US" dirty="0"/>
              <a:t> </a:t>
            </a:r>
            <a:r>
              <a:rPr lang="ko-KR" altLang="en-US" sz="1800" dirty="0"/>
              <a:t>클래스의 속성</a:t>
            </a:r>
            <a:r>
              <a:rPr lang="en-US" altLang="ko-KR" sz="1800" dirty="0"/>
              <a:t>, </a:t>
            </a:r>
            <a:r>
              <a:rPr lang="ko-KR" altLang="en-US" sz="1800" dirty="0"/>
              <a:t>오퍼레이션 및 클래스 사이의 관계를 찾아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  <a:r>
              <a:rPr lang="ko-KR" altLang="en-US" sz="1800" dirty="0" smtClean="0"/>
              <a:t>객체 </a:t>
            </a:r>
            <a:r>
              <a:rPr lang="ko-KR" altLang="en-US" sz="1800" dirty="0"/>
              <a:t>모형을 </a:t>
            </a:r>
            <a:r>
              <a:rPr lang="ko-KR" altLang="en-US" sz="1800" dirty="0" smtClean="0"/>
              <a:t>완성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800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FF5001"/>
                </a:solidFill>
              </a:rPr>
              <a:t>➎</a:t>
            </a:r>
            <a:r>
              <a:rPr lang="ko-KR" altLang="en-US" dirty="0" smtClean="0"/>
              <a:t> </a:t>
            </a:r>
            <a:r>
              <a:rPr lang="ko-KR" altLang="en-US" sz="1800" dirty="0"/>
              <a:t>상태 다이어그램이나 </a:t>
            </a:r>
            <a:r>
              <a:rPr lang="ko-KR" altLang="en-US" sz="1800" dirty="0" err="1"/>
              <a:t>액티비티</a:t>
            </a:r>
            <a:r>
              <a:rPr lang="ko-KR" altLang="en-US" sz="1800" dirty="0"/>
              <a:t> 다이어그램 등 다른 다이어그램을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  <a:r>
              <a:rPr lang="ko-KR" altLang="en-US" sz="1800" dirty="0" smtClean="0"/>
              <a:t>추가하여 </a:t>
            </a:r>
            <a:r>
              <a:rPr lang="en-US" altLang="ko-KR" sz="1800" dirty="0" smtClean="0"/>
              <a:t>UML </a:t>
            </a:r>
            <a:r>
              <a:rPr lang="ko-KR" altLang="en-US" sz="1800" dirty="0"/>
              <a:t>모델을 </a:t>
            </a:r>
            <a:r>
              <a:rPr lang="ko-KR" altLang="en-US" sz="1800" dirty="0" smtClean="0"/>
              <a:t>완성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dirty="0">
                <a:solidFill>
                  <a:srgbClr val="FF5001"/>
                </a:solidFill>
              </a:rPr>
              <a:t>➏</a:t>
            </a:r>
            <a:r>
              <a:rPr lang="ko-KR" altLang="en-US" dirty="0"/>
              <a:t> </a:t>
            </a:r>
            <a:r>
              <a:rPr lang="ko-KR" altLang="en-US" sz="1800" dirty="0"/>
              <a:t>서브시스템을 파악하고 전체 시스템 구조를 </a:t>
            </a:r>
            <a:r>
              <a:rPr lang="ko-KR" altLang="en-US" sz="1800" dirty="0" smtClean="0"/>
              <a:t>설계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dirty="0">
                <a:solidFill>
                  <a:srgbClr val="FF5001"/>
                </a:solidFill>
              </a:rPr>
              <a:t>➐</a:t>
            </a:r>
            <a:r>
              <a:rPr lang="ko-KR" altLang="en-US" dirty="0"/>
              <a:t> </a:t>
            </a:r>
            <a:r>
              <a:rPr lang="ko-KR" altLang="en-US" sz="1800" dirty="0"/>
              <a:t>적당한 객체를 찾아내거나 </a:t>
            </a:r>
            <a:r>
              <a:rPr lang="ko-KR" altLang="en-US" sz="1800" dirty="0" err="1"/>
              <a:t>커스텀화</a:t>
            </a:r>
            <a:r>
              <a:rPr lang="ko-KR" altLang="en-US" sz="1800" dirty="0"/>
              <a:t> 또는 객체를 새로 </a:t>
            </a:r>
            <a:r>
              <a:rPr lang="ko-KR" altLang="en-US" sz="1800" dirty="0" smtClean="0"/>
              <a:t>설계</a:t>
            </a:r>
            <a:endParaRPr lang="ko-KR" altLang="en-US" sz="18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90872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1138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0000"/>
              <a:buFont typeface="Wingdings" pitchFamily="2" charset="2"/>
              <a:buChar char="l"/>
              <a:defRPr kumimoji="1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1663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899B31"/>
              </a:buClr>
              <a:buSzPct val="70000"/>
              <a:buFont typeface="Wingdings" pitchFamily="2" charset="2"/>
              <a:buChar char="l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984250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06513" indent="-1428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22425" indent="-1365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0796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5368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9940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4512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UML </a:t>
            </a:r>
            <a:r>
              <a:rPr lang="ko-KR" altLang="en-US" kern="0" dirty="0" smtClean="0"/>
              <a:t>모델링 과정</a:t>
            </a:r>
            <a:endParaRPr lang="ko-KR" altLang="en-US" kern="0" dirty="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</a:t>
            </a:r>
            <a:r>
              <a:rPr lang="ko-KR" altLang="en-US" dirty="0" smtClean="0"/>
              <a:t>모델링 과정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16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80" y="1402187"/>
            <a:ext cx="6947639" cy="469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2559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90872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1138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0000"/>
              <a:buFont typeface="Wingdings" pitchFamily="2" charset="2"/>
              <a:buChar char="l"/>
              <a:defRPr kumimoji="1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1663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899B31"/>
              </a:buClr>
              <a:buSzPct val="70000"/>
              <a:buFont typeface="Wingdings" pitchFamily="2" charset="2"/>
              <a:buChar char="l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984250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06513" indent="-1428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22425" indent="-1365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0796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5368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9940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4512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 dirty="0" smtClean="0"/>
              <a:t>성공적인 </a:t>
            </a:r>
            <a:r>
              <a:rPr lang="ko-KR" altLang="en-US" kern="0" dirty="0"/>
              <a:t>모델링을 위한 기타 </a:t>
            </a:r>
            <a:r>
              <a:rPr lang="ko-KR" altLang="en-US" kern="0" dirty="0" smtClean="0"/>
              <a:t>조건</a:t>
            </a:r>
            <a:endParaRPr lang="en-US" altLang="ko-KR" kern="0" dirty="0" smtClean="0"/>
          </a:p>
          <a:p>
            <a:endParaRPr lang="en-US" altLang="ko-KR" sz="800" kern="0" dirty="0"/>
          </a:p>
          <a:p>
            <a:pPr lvl="1"/>
            <a:r>
              <a:rPr lang="ko-KR" altLang="en-US" kern="0" dirty="0" smtClean="0"/>
              <a:t>복잡한 </a:t>
            </a:r>
            <a:r>
              <a:rPr lang="ko-KR" altLang="en-US" kern="0" dirty="0"/>
              <a:t>문제라면 도메인을 잘 아는 전문가와 같이 </a:t>
            </a:r>
            <a:r>
              <a:rPr lang="ko-KR" altLang="en-US" kern="0" dirty="0" smtClean="0"/>
              <a:t>모델링 함</a:t>
            </a:r>
            <a:endParaRPr lang="en-US" altLang="ko-KR" kern="0" dirty="0"/>
          </a:p>
          <a:p>
            <a:pPr lvl="1"/>
            <a:endParaRPr lang="en-US" altLang="ko-KR" sz="800" kern="0" dirty="0" smtClean="0"/>
          </a:p>
          <a:p>
            <a:pPr lvl="1"/>
            <a:r>
              <a:rPr lang="ko-KR" altLang="en-US" kern="0" dirty="0" smtClean="0"/>
              <a:t>각 </a:t>
            </a:r>
            <a:r>
              <a:rPr lang="ko-KR" altLang="en-US" kern="0" dirty="0"/>
              <a:t>모델의 목적을 잘 이해하고 모델링을 위하여 </a:t>
            </a:r>
            <a:endParaRPr lang="en-US" altLang="ko-KR" kern="0" dirty="0"/>
          </a:p>
          <a:p>
            <a:pPr marL="390525" lvl="1" indent="0">
              <a:buNone/>
            </a:pPr>
            <a:r>
              <a:rPr lang="en-US" altLang="ko-KR" kern="0" dirty="0"/>
              <a:t> </a:t>
            </a:r>
            <a:r>
              <a:rPr lang="en-US" altLang="ko-KR" kern="0" dirty="0" smtClean="0"/>
              <a:t>  </a:t>
            </a:r>
            <a:r>
              <a:rPr lang="ko-KR" altLang="en-US" kern="0" dirty="0" smtClean="0"/>
              <a:t>어떤 </a:t>
            </a:r>
            <a:r>
              <a:rPr lang="ko-KR" altLang="en-US" kern="0" dirty="0"/>
              <a:t>정보가 필요한지 </a:t>
            </a:r>
            <a:r>
              <a:rPr lang="ko-KR" altLang="en-US" kern="0" dirty="0" err="1" smtClean="0"/>
              <a:t>잘알아둠</a:t>
            </a:r>
            <a:endParaRPr lang="en-US" altLang="ko-KR" kern="0" dirty="0" smtClean="0"/>
          </a:p>
          <a:p>
            <a:pPr lvl="1"/>
            <a:endParaRPr lang="en-US" altLang="ko-KR" sz="800" kern="0" dirty="0" smtClean="0"/>
          </a:p>
          <a:p>
            <a:pPr lvl="1"/>
            <a:r>
              <a:rPr lang="ko-KR" altLang="en-US" kern="0" dirty="0" smtClean="0"/>
              <a:t>한번 </a:t>
            </a:r>
            <a:r>
              <a:rPr lang="ko-KR" altLang="en-US" kern="0" dirty="0"/>
              <a:t>그린 모델로 만족하지 않고 계속 논의하고 향상시켜 </a:t>
            </a:r>
            <a:r>
              <a:rPr lang="ko-KR" altLang="en-US" kern="0" dirty="0" smtClean="0"/>
              <a:t>나감</a:t>
            </a:r>
            <a:endParaRPr lang="en-US" altLang="ko-KR" kern="0" dirty="0" smtClean="0"/>
          </a:p>
          <a:p>
            <a:pPr marL="390525" lvl="1" indent="0">
              <a:buNone/>
            </a:pPr>
            <a:r>
              <a:rPr lang="en-US" altLang="ko-KR" kern="0" dirty="0"/>
              <a:t> </a:t>
            </a:r>
            <a:r>
              <a:rPr lang="en-US" altLang="ko-KR" kern="0" dirty="0" smtClean="0"/>
              <a:t>  (</a:t>
            </a:r>
            <a:r>
              <a:rPr lang="ko-KR" altLang="en-US" kern="0" dirty="0"/>
              <a:t>이를 </a:t>
            </a:r>
            <a:r>
              <a:rPr lang="ko-KR" altLang="en-US" kern="0" dirty="0" err="1" smtClean="0"/>
              <a:t>리팩토링이라</a:t>
            </a:r>
            <a:r>
              <a:rPr lang="ko-KR" altLang="en-US" kern="0" dirty="0" smtClean="0"/>
              <a:t> </a:t>
            </a:r>
            <a:r>
              <a:rPr lang="ko-KR" altLang="en-US" kern="0" dirty="0"/>
              <a:t>함</a:t>
            </a:r>
            <a:r>
              <a:rPr lang="en-US" altLang="ko-KR" kern="0" dirty="0" smtClean="0"/>
              <a:t>)</a:t>
            </a:r>
          </a:p>
          <a:p>
            <a:pPr lvl="1"/>
            <a:endParaRPr lang="en-US" altLang="ko-KR" sz="800" kern="0" dirty="0" smtClean="0"/>
          </a:p>
          <a:p>
            <a:pPr lvl="1"/>
            <a:r>
              <a:rPr lang="ko-KR" altLang="en-US" kern="0" dirty="0" err="1" smtClean="0"/>
              <a:t>소그룹</a:t>
            </a:r>
            <a:r>
              <a:rPr lang="ko-KR" altLang="en-US" kern="0" dirty="0" smtClean="0"/>
              <a:t> </a:t>
            </a:r>
            <a:r>
              <a:rPr lang="ko-KR" altLang="en-US" kern="0" dirty="0"/>
              <a:t>회의를 열어 모델을 칠판에 그리고 </a:t>
            </a:r>
            <a:r>
              <a:rPr lang="ko-KR" altLang="en-US" kern="0" dirty="0" smtClean="0"/>
              <a:t>토의</a:t>
            </a:r>
            <a:endParaRPr lang="en-US" altLang="ko-KR" kern="0" dirty="0" smtClean="0"/>
          </a:p>
          <a:p>
            <a:pPr lvl="1"/>
            <a:endParaRPr lang="en-US" altLang="ko-KR" sz="800" kern="0" dirty="0" smtClean="0"/>
          </a:p>
          <a:p>
            <a:pPr lvl="1"/>
            <a:r>
              <a:rPr lang="ko-KR" altLang="en-US" kern="0" dirty="0" smtClean="0"/>
              <a:t>디자인 </a:t>
            </a:r>
            <a:r>
              <a:rPr lang="ko-KR" altLang="en-US" kern="0" dirty="0"/>
              <a:t>패턴을 잘 숙지하고 필요하면 이를 </a:t>
            </a:r>
            <a:r>
              <a:rPr lang="ko-KR" altLang="en-US" kern="0" dirty="0" smtClean="0"/>
              <a:t>이용</a:t>
            </a:r>
            <a:endParaRPr lang="ko-KR" altLang="en-US" kern="0" dirty="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</a:t>
            </a:r>
            <a:r>
              <a:rPr lang="ko-KR" altLang="en-US" dirty="0" smtClean="0"/>
              <a:t>모델링 과정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8745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정적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정적 모델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시간의 개념이 개입되지 않은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다이어그램이 대표적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다이어그램의 표현 요소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55576" y="1916832"/>
            <a:ext cx="7588410" cy="4320480"/>
            <a:chOff x="273597" y="1380340"/>
            <a:chExt cx="8888924" cy="729003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5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019" t="79276" r="14924" b="9310"/>
            <a:stretch/>
          </p:blipFill>
          <p:spPr bwMode="auto">
            <a:xfrm>
              <a:off x="310537" y="1380340"/>
              <a:ext cx="8832841" cy="1411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sharpenSoften amount="5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657" t="18174" r="14784" b="19456"/>
            <a:stretch/>
          </p:blipFill>
          <p:spPr bwMode="auto">
            <a:xfrm>
              <a:off x="273597" y="2780928"/>
              <a:ext cx="8888924" cy="588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정적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 다이어그램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오퍼레이션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연관 등을 표현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16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073" t="21265" r="12754" b="18374"/>
          <a:stretch/>
        </p:blipFill>
        <p:spPr bwMode="auto">
          <a:xfrm>
            <a:off x="994942" y="1741719"/>
            <a:ext cx="6984776" cy="4446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769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클래스의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908051"/>
            <a:ext cx="8147249" cy="5185246"/>
          </a:xfrm>
        </p:spPr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smtClean="0"/>
              <a:t>심볼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 </a:t>
            </a:r>
            <a:r>
              <a:rPr lang="ko-KR" altLang="en-US" dirty="0"/>
              <a:t>개의 부분으로 나누고 맨 </a:t>
            </a:r>
            <a:r>
              <a:rPr lang="ko-KR" altLang="en-US" dirty="0" smtClean="0"/>
              <a:t>위는 </a:t>
            </a:r>
            <a:r>
              <a:rPr lang="ko-KR" altLang="en-US" dirty="0"/>
              <a:t>클래스의 이름</a:t>
            </a:r>
            <a:r>
              <a:rPr lang="en-US" altLang="ko-KR" dirty="0"/>
              <a:t>, </a:t>
            </a:r>
          </a:p>
          <a:p>
            <a:pPr marL="390525" lvl="1" indent="0">
              <a:buNone/>
            </a:pPr>
            <a:r>
              <a:rPr lang="ko-KR" altLang="en-US" dirty="0" smtClean="0"/>
              <a:t>   중간에는 </a:t>
            </a:r>
            <a:r>
              <a:rPr lang="ko-KR" altLang="en-US" dirty="0"/>
              <a:t>클래스의 속성</a:t>
            </a:r>
            <a:r>
              <a:rPr lang="en-US" altLang="ko-KR" dirty="0"/>
              <a:t>, </a:t>
            </a:r>
            <a:r>
              <a:rPr lang="ko-KR" altLang="en-US" dirty="0" smtClean="0"/>
              <a:t>아래 </a:t>
            </a:r>
            <a:r>
              <a:rPr lang="ko-KR" altLang="en-US" dirty="0"/>
              <a:t>부분은 </a:t>
            </a:r>
            <a:r>
              <a:rPr lang="ko-KR" altLang="en-US" dirty="0" smtClean="0"/>
              <a:t>오퍼레이션을 적음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추상클래스는 </a:t>
            </a:r>
            <a:r>
              <a:rPr lang="ko-KR" altLang="en-US" dirty="0" err="1" smtClean="0"/>
              <a:t>이탤릭체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 클래스는 </a:t>
            </a:r>
            <a:r>
              <a:rPr lang="en-US" altLang="ko-KR" dirty="0" smtClean="0"/>
              <a:t>&lt;&lt;interface&gt;&gt;</a:t>
            </a:r>
            <a:r>
              <a:rPr lang="ko-KR" altLang="en-US" dirty="0" smtClean="0"/>
              <a:t>추가</a:t>
            </a:r>
            <a:endParaRPr lang="ko-KR" altLang="en-US" dirty="0"/>
          </a:p>
          <a:p>
            <a:pPr marL="0" indent="0">
              <a:buNone/>
            </a:pPr>
            <a:endParaRPr lang="en-US" altLang="ko-KR" sz="800" dirty="0" smtClean="0"/>
          </a:p>
          <a:p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sz="1800" dirty="0" smtClean="0"/>
              <a:t>객체가 가지는 모든 필드를 포함</a:t>
            </a:r>
          </a:p>
          <a:p>
            <a:endParaRPr lang="ko-KR" altLang="en-US" sz="800" dirty="0" smtClean="0"/>
          </a:p>
          <a:p>
            <a:r>
              <a:rPr lang="ko-KR" altLang="en-US" dirty="0" smtClean="0"/>
              <a:t>오퍼레이션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메소드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아주 흔한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(get/set)</a:t>
            </a:r>
            <a:r>
              <a:rPr lang="ko-KR" altLang="en-US" dirty="0" smtClean="0"/>
              <a:t>는 생략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592" y="3739953"/>
            <a:ext cx="7335079" cy="2425351"/>
            <a:chOff x="1475656" y="1986000"/>
            <a:chExt cx="7335079" cy="2425351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5030" t="61516" r="22663" b="9424"/>
            <a:stretch/>
          </p:blipFill>
          <p:spPr bwMode="auto">
            <a:xfrm>
              <a:off x="1475656" y="1988840"/>
              <a:ext cx="4904328" cy="216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sharpenSoften amount="18000"/>
                      </a14:imgEffect>
                      <a14:imgEffect>
                        <a14:brightnessContrast contrast="8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4423" t="27153" r="17404" b="33561"/>
            <a:stretch/>
          </p:blipFill>
          <p:spPr bwMode="auto">
            <a:xfrm>
              <a:off x="4067944" y="1986000"/>
              <a:ext cx="4742791" cy="2425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457200" y="90872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1138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0000"/>
              <a:buFont typeface="Wingdings" pitchFamily="2" charset="2"/>
              <a:buChar char="l"/>
              <a:defRPr kumimoji="1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1663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899B31"/>
              </a:buClr>
              <a:buSzPct val="70000"/>
              <a:buFont typeface="Wingdings" pitchFamily="2" charset="2"/>
              <a:buChar char="l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984250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06513" indent="-1428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22425" indent="-1365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0796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5368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9940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4512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 dirty="0" smtClean="0"/>
              <a:t>연관</a:t>
            </a:r>
            <a:r>
              <a:rPr lang="en-US" altLang="ko-KR" kern="0" dirty="0" smtClean="0"/>
              <a:t>(association): </a:t>
            </a:r>
          </a:p>
          <a:p>
            <a:pPr lvl="1"/>
            <a:r>
              <a:rPr lang="ko-KR" altLang="en-US" kern="0" dirty="0" smtClean="0"/>
              <a:t>객체 사이에 관련</a:t>
            </a:r>
            <a:endParaRPr lang="en-US" altLang="ko-KR" kern="0" dirty="0" smtClean="0"/>
          </a:p>
          <a:p>
            <a:pPr lvl="1"/>
            <a:r>
              <a:rPr lang="ko-KR" altLang="en-US" kern="0" dirty="0" smtClean="0"/>
              <a:t>예</a:t>
            </a:r>
            <a:r>
              <a:rPr lang="en-US" altLang="ko-KR" kern="0" dirty="0" smtClean="0"/>
              <a:t>&gt; Inventory</a:t>
            </a:r>
            <a:r>
              <a:rPr lang="ko-KR" altLang="en-US" kern="0" dirty="0" smtClean="0"/>
              <a:t>와 </a:t>
            </a:r>
            <a:r>
              <a:rPr lang="en-US" altLang="ko-KR" kern="0" dirty="0" smtClean="0"/>
              <a:t>Video </a:t>
            </a:r>
            <a:r>
              <a:rPr lang="ko-KR" altLang="en-US" kern="0" dirty="0" smtClean="0"/>
              <a:t>클래스 사이의 연관 관계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관계의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contrast="41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804" t="23079" r="37221" b="28125"/>
          <a:stretch/>
        </p:blipFill>
        <p:spPr bwMode="auto">
          <a:xfrm>
            <a:off x="2051720" y="2204864"/>
            <a:ext cx="4679303" cy="356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42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457200" y="90872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1138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0000"/>
              <a:buFont typeface="Wingdings" pitchFamily="2" charset="2"/>
              <a:buChar char="l"/>
              <a:defRPr kumimoji="1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1663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899B31"/>
              </a:buClr>
              <a:buSzPct val="70000"/>
              <a:buFont typeface="Wingdings" pitchFamily="2" charset="2"/>
              <a:buChar char="l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984250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06513" indent="-1428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22425" indent="-1365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0796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5368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9940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4512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 dirty="0" smtClean="0"/>
              <a:t>집합</a:t>
            </a:r>
            <a:r>
              <a:rPr lang="en-US" altLang="ko-KR" kern="0" dirty="0" smtClean="0"/>
              <a:t>(aggregation)</a:t>
            </a:r>
          </a:p>
          <a:p>
            <a:pPr lvl="1"/>
            <a:r>
              <a:rPr lang="ko-KR" altLang="en-US" kern="0" dirty="0" smtClean="0"/>
              <a:t>어떤 클래스가 다른 클래스의 모임으로 구성</a:t>
            </a:r>
          </a:p>
          <a:p>
            <a:pPr lvl="1"/>
            <a:r>
              <a:rPr lang="ko-KR" altLang="en-US" kern="0" dirty="0" smtClean="0"/>
              <a:t>예</a:t>
            </a:r>
            <a:r>
              <a:rPr lang="en-US" altLang="ko-KR" kern="0" dirty="0" smtClean="0"/>
              <a:t>&gt; </a:t>
            </a:r>
            <a:r>
              <a:rPr lang="ko-KR" altLang="en-US" kern="0" dirty="0" smtClean="0"/>
              <a:t>자동차와 부품과의 관계</a:t>
            </a:r>
          </a:p>
          <a:p>
            <a:endParaRPr lang="en-US" altLang="ko-KR" kern="0" dirty="0" smtClean="0"/>
          </a:p>
          <a:p>
            <a:endParaRPr lang="en-US" altLang="ko-KR" kern="0" dirty="0"/>
          </a:p>
          <a:p>
            <a:endParaRPr lang="en-US" altLang="ko-KR" kern="0" dirty="0" smtClean="0"/>
          </a:p>
          <a:p>
            <a:endParaRPr lang="en-US" altLang="ko-KR" kern="0" dirty="0" smtClean="0"/>
          </a:p>
          <a:p>
            <a:endParaRPr lang="en-US" altLang="ko-KR" kern="0" dirty="0"/>
          </a:p>
          <a:p>
            <a:endParaRPr lang="en-US" altLang="ko-KR" kern="0" dirty="0" smtClean="0"/>
          </a:p>
          <a:p>
            <a:pPr lvl="1"/>
            <a:r>
              <a:rPr lang="ko-KR" altLang="en-US" kern="0" dirty="0" smtClean="0"/>
              <a:t>전파현상</a:t>
            </a:r>
            <a:r>
              <a:rPr lang="en-US" altLang="ko-KR" kern="0" dirty="0" smtClean="0"/>
              <a:t>(propagation)</a:t>
            </a:r>
          </a:p>
          <a:p>
            <a:pPr lvl="1"/>
            <a:endParaRPr lang="en-US" altLang="ko-KR" kern="0" dirty="0" smtClean="0"/>
          </a:p>
          <a:p>
            <a:r>
              <a:rPr lang="ko-KR" altLang="en-US" kern="0" dirty="0"/>
              <a:t>상속</a:t>
            </a:r>
            <a:r>
              <a:rPr lang="en-US" altLang="ko-KR" kern="0" dirty="0"/>
              <a:t>(inheritance)</a:t>
            </a:r>
          </a:p>
          <a:p>
            <a:pPr lvl="1"/>
            <a:r>
              <a:rPr lang="ko-KR" altLang="en-US" kern="0" dirty="0"/>
              <a:t>일반화된 개념의 클래스와 더 구체적인 개념의 클래스 사이의 관계</a:t>
            </a:r>
            <a:endParaRPr lang="en-US" altLang="ko-KR" kern="0" dirty="0"/>
          </a:p>
          <a:p>
            <a:pPr lvl="1"/>
            <a:r>
              <a:rPr lang="ko-KR" altLang="en-US" kern="0" dirty="0"/>
              <a:t>일반화</a:t>
            </a:r>
            <a:r>
              <a:rPr lang="en-US" altLang="ko-KR" kern="0" dirty="0"/>
              <a:t>(generalization</a:t>
            </a:r>
            <a:r>
              <a:rPr lang="en-US" altLang="ko-KR" kern="0" dirty="0" smtClean="0"/>
              <a:t>)</a:t>
            </a:r>
            <a:endParaRPr lang="ko-KR" altLang="en-US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관계의 표현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328" t="24890" r="37173" b="48849"/>
          <a:stretch/>
        </p:blipFill>
        <p:spPr bwMode="auto">
          <a:xfrm>
            <a:off x="2158018" y="2084060"/>
            <a:ext cx="4827964" cy="19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524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</a:t>
            </a:r>
            <a:r>
              <a:rPr lang="ko-KR" altLang="en-US" dirty="0"/>
              <a:t>링</a:t>
            </a:r>
            <a:endParaRPr lang="ko-KR" altLang="en-US" dirty="0" smtClean="0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모델링 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도메인 </a:t>
            </a:r>
            <a:r>
              <a:rPr lang="ko-KR" altLang="en-US" dirty="0">
                <a:solidFill>
                  <a:srgbClr val="FF0000"/>
                </a:solidFill>
              </a:rPr>
              <a:t>지식을 체계화 하는 </a:t>
            </a:r>
            <a:r>
              <a:rPr lang="ko-KR" altLang="en-US" dirty="0" smtClean="0">
                <a:solidFill>
                  <a:srgbClr val="FF0000"/>
                </a:solidFill>
              </a:rPr>
              <a:t>과정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중요한 </a:t>
            </a:r>
            <a:r>
              <a:rPr lang="ko-KR" altLang="en-US" dirty="0">
                <a:solidFill>
                  <a:srgbClr val="FF0000"/>
                </a:solidFill>
              </a:rPr>
              <a:t>도메인 개념과 특성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관계를 </a:t>
            </a:r>
            <a:r>
              <a:rPr lang="ko-KR" altLang="en-US" dirty="0">
                <a:solidFill>
                  <a:srgbClr val="FF0000"/>
                </a:solidFill>
              </a:rPr>
              <a:t>파악하여 다이어그램으로 </a:t>
            </a:r>
            <a:r>
              <a:rPr lang="ko-KR" altLang="en-US" dirty="0" smtClean="0">
                <a:solidFill>
                  <a:srgbClr val="FF0000"/>
                </a:solidFill>
              </a:rPr>
              <a:t>정형화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sz="800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모델링 과정</a:t>
            </a:r>
            <a:endParaRPr lang="en-US" altLang="ko-KR" dirty="0" smtClean="0"/>
          </a:p>
          <a:p>
            <a:pPr lvl="1"/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4946700" cy="346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 smtClean="0"/>
              <a:t>클래스 다이어그램 작성 과정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Step 1</a:t>
            </a:r>
            <a:r>
              <a:rPr lang="en-US" altLang="ko-KR" dirty="0" smtClean="0"/>
              <a:t> </a:t>
            </a:r>
            <a:r>
              <a:rPr lang="ko-KR" altLang="en-US" dirty="0"/>
              <a:t>클래스가 될 만한 후보를 </a:t>
            </a:r>
            <a:r>
              <a:rPr lang="ko-KR" altLang="en-US" dirty="0" smtClean="0"/>
              <a:t>파악</a:t>
            </a:r>
            <a:endParaRPr lang="en-US" altLang="ko-KR" dirty="0" smtClean="0"/>
          </a:p>
          <a:p>
            <a:r>
              <a:rPr lang="en-US" altLang="ko-KR" dirty="0">
                <a:solidFill>
                  <a:srgbClr val="FF0000"/>
                </a:solidFill>
              </a:rPr>
              <a:t>Step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 </a:t>
            </a:r>
            <a:r>
              <a:rPr lang="ko-KR" altLang="en-US" dirty="0"/>
              <a:t>가장 중요한 클래스를 시작으로 </a:t>
            </a:r>
            <a:r>
              <a:rPr lang="ko-KR" altLang="en-US" dirty="0" smtClean="0"/>
              <a:t>연관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상속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속성을 추가</a:t>
            </a:r>
            <a:endParaRPr lang="en-US" altLang="ko-KR" dirty="0" smtClean="0"/>
          </a:p>
          <a:p>
            <a:r>
              <a:rPr lang="en-US" altLang="ko-KR" dirty="0">
                <a:solidFill>
                  <a:srgbClr val="FF0000"/>
                </a:solidFill>
              </a:rPr>
              <a:t>Step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 </a:t>
            </a:r>
            <a:r>
              <a:rPr lang="ko-KR" altLang="en-US" dirty="0"/>
              <a:t>클래스의 주요 임무</a:t>
            </a:r>
            <a:r>
              <a:rPr lang="en-US" altLang="ko-KR" dirty="0"/>
              <a:t>(responsibility)</a:t>
            </a:r>
            <a:r>
              <a:rPr lang="ko-KR" altLang="en-US" dirty="0"/>
              <a:t>를 찾아내어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        </a:t>
            </a:r>
            <a:r>
              <a:rPr lang="ko-KR" altLang="en-US" dirty="0" smtClean="0"/>
              <a:t>오퍼레이션으로 추가</a:t>
            </a:r>
            <a:endParaRPr lang="ko-KR" altLang="en-US" dirty="0"/>
          </a:p>
        </p:txBody>
      </p:sp>
      <p:sp>
        <p:nvSpPr>
          <p:cNvPr id="6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760249-CE80-4DCC-AF30-D44961A52ABF}" type="slidenum">
              <a:rPr lang="en-US" altLang="ko-KR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12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840" t="32772" r="18131" b="20539"/>
          <a:stretch/>
        </p:blipFill>
        <p:spPr bwMode="auto">
          <a:xfrm>
            <a:off x="1539204" y="2564904"/>
            <a:ext cx="6129140" cy="341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 smtClean="0"/>
              <a:t>클래스 </a:t>
            </a:r>
            <a:r>
              <a:rPr lang="ko-KR" altLang="en-US" dirty="0" smtClean="0"/>
              <a:t>찾기</a:t>
            </a:r>
            <a:endParaRPr lang="ko-KR" altLang="en-US" b="1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도메인 개념</a:t>
            </a:r>
            <a:r>
              <a:rPr lang="en-US" altLang="ko-KR" dirty="0"/>
              <a:t>, </a:t>
            </a:r>
            <a:r>
              <a:rPr lang="ko-KR" altLang="en-US" dirty="0"/>
              <a:t>즉 사용 사례로부터 클래스가 될 만한 </a:t>
            </a:r>
            <a:r>
              <a:rPr lang="ko-KR" altLang="en-US" dirty="0" smtClean="0"/>
              <a:t>것을 찾는 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클래스가 될 수 있는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구조</a:t>
            </a:r>
            <a:endParaRPr lang="ko-KR" altLang="en-US" dirty="0"/>
          </a:p>
          <a:p>
            <a:pPr lvl="1"/>
            <a:r>
              <a:rPr lang="ko-KR" altLang="en-US" dirty="0" smtClean="0"/>
              <a:t>외부 </a:t>
            </a:r>
            <a:r>
              <a:rPr lang="ko-KR" altLang="en-US" dirty="0"/>
              <a:t>시스템</a:t>
            </a:r>
          </a:p>
          <a:p>
            <a:pPr lvl="1"/>
            <a:r>
              <a:rPr lang="ko-KR" altLang="en-US" dirty="0" smtClean="0"/>
              <a:t>디바이스</a:t>
            </a:r>
            <a:endParaRPr lang="ko-KR" altLang="en-US" dirty="0"/>
          </a:p>
          <a:p>
            <a:pPr lvl="1"/>
            <a:r>
              <a:rPr lang="ko-KR" altLang="en-US" dirty="0" smtClean="0"/>
              <a:t>역할</a:t>
            </a:r>
            <a:endParaRPr lang="ko-KR" altLang="en-US" dirty="0"/>
          </a:p>
          <a:p>
            <a:pPr lvl="1"/>
            <a:r>
              <a:rPr lang="ko-KR" altLang="en-US" dirty="0" smtClean="0"/>
              <a:t>운용 </a:t>
            </a:r>
            <a:r>
              <a:rPr lang="ko-KR" altLang="en-US" dirty="0"/>
              <a:t>절차</a:t>
            </a:r>
          </a:p>
          <a:p>
            <a:pPr lvl="1"/>
            <a:r>
              <a:rPr lang="ko-KR" altLang="en-US" dirty="0" smtClean="0"/>
              <a:t>장소</a:t>
            </a:r>
            <a:endParaRPr lang="ko-KR" altLang="en-US" dirty="0"/>
          </a:p>
          <a:p>
            <a:pPr lvl="1"/>
            <a:r>
              <a:rPr lang="ko-KR" altLang="en-US" dirty="0" smtClean="0"/>
              <a:t>조직</a:t>
            </a:r>
            <a:endParaRPr lang="ko-KR" altLang="en-US" dirty="0"/>
          </a:p>
          <a:p>
            <a:pPr lvl="1"/>
            <a:r>
              <a:rPr lang="ko-KR" altLang="en-US" dirty="0" smtClean="0"/>
              <a:t>완성된 </a:t>
            </a:r>
            <a:r>
              <a:rPr lang="ko-KR" altLang="en-US" dirty="0"/>
              <a:t>시스템에 의하여 조작되어야 할 정보</a:t>
            </a:r>
            <a:endParaRPr lang="en-US" altLang="ko-KR" dirty="0" smtClean="0"/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6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760249-CE80-4DCC-AF30-D44961A52ABF}" type="slidenum">
              <a:rPr lang="en-US" altLang="ko-KR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050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 smtClean="0"/>
              <a:t>클래스 </a:t>
            </a:r>
            <a:r>
              <a:rPr lang="ko-KR" altLang="en-US" dirty="0" smtClean="0"/>
              <a:t>찾기</a:t>
            </a:r>
            <a:endParaRPr lang="ko-KR" altLang="en-US" b="1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FF0000"/>
                </a:solidFill>
              </a:rPr>
              <a:t>엔티티</a:t>
            </a:r>
            <a:r>
              <a:rPr lang="ko-KR" altLang="en-US" dirty="0">
                <a:solidFill>
                  <a:srgbClr val="FF0000"/>
                </a:solidFill>
              </a:rPr>
              <a:t> 클래스 찾기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사용 사례를 이해하기 위하여 사용자와 개발자가 명확히 규정한 용어</a:t>
            </a:r>
          </a:p>
          <a:p>
            <a:pPr lvl="1"/>
            <a:r>
              <a:rPr lang="ko-KR" altLang="en-US" dirty="0"/>
              <a:t>사용 사례에서 반복되어 나오는 용어 </a:t>
            </a:r>
            <a:r>
              <a:rPr lang="en-US" altLang="ko-KR" dirty="0"/>
              <a:t>(</a:t>
            </a:r>
            <a:r>
              <a:rPr lang="ko-KR" altLang="en-US" dirty="0"/>
              <a:t>예를 들면 </a:t>
            </a:r>
            <a:r>
              <a:rPr lang="en-US" altLang="ko-KR" dirty="0"/>
              <a:t>Video Tape)</a:t>
            </a:r>
          </a:p>
          <a:p>
            <a:pPr lvl="1"/>
            <a:r>
              <a:rPr lang="ko-KR" altLang="en-US" dirty="0"/>
              <a:t>시스템이 계속 추적하여야 하는 </a:t>
            </a:r>
            <a:r>
              <a:rPr lang="ko-KR" altLang="en-US" dirty="0" err="1"/>
              <a:t>실세계의</a:t>
            </a:r>
            <a:r>
              <a:rPr lang="ko-KR" altLang="en-US" dirty="0"/>
              <a:t> </a:t>
            </a:r>
            <a:r>
              <a:rPr lang="ko-KR" altLang="en-US" dirty="0" err="1"/>
              <a:t>엔티티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예를 들면 </a:t>
            </a:r>
            <a:r>
              <a:rPr lang="en-US" altLang="ko-KR" dirty="0"/>
              <a:t>Rental, Title)</a:t>
            </a:r>
          </a:p>
          <a:p>
            <a:pPr lvl="1"/>
            <a:r>
              <a:rPr lang="ko-KR" altLang="en-US" dirty="0"/>
              <a:t>자료저장소 또는 단말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Scanner)</a:t>
            </a:r>
          </a:p>
          <a:p>
            <a:pPr lvl="1"/>
            <a:r>
              <a:rPr lang="ko-KR" altLang="en-US" dirty="0"/>
              <a:t>자주 사용하는 응용 도메인의 용어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Customer)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760249-CE80-4DCC-AF30-D44961A52ABF}" type="slidenum">
              <a:rPr lang="en-US" altLang="ko-KR"/>
              <a:pPr>
                <a:defRPr/>
              </a:pPr>
              <a:t>32</a:t>
            </a:fld>
            <a:endParaRPr lang="en-US" altLang="ko-KR"/>
          </a:p>
        </p:txBody>
      </p:sp>
      <p:grpSp>
        <p:nvGrpSpPr>
          <p:cNvPr id="3" name="그룹 2"/>
          <p:cNvGrpSpPr/>
          <p:nvPr/>
        </p:nvGrpSpPr>
        <p:grpSpPr>
          <a:xfrm>
            <a:off x="1113798" y="3356992"/>
            <a:ext cx="7058602" cy="2814827"/>
            <a:chOff x="1475656" y="2492896"/>
            <a:chExt cx="7058602" cy="281482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8215" t="70002" r="26725" b="25056"/>
            <a:stretch/>
          </p:blipFill>
          <p:spPr bwMode="auto">
            <a:xfrm>
              <a:off x="3005393" y="4946166"/>
              <a:ext cx="4120180" cy="361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1475656" y="2492896"/>
              <a:ext cx="7058602" cy="2327767"/>
              <a:chOff x="1763688" y="1268760"/>
              <a:chExt cx="7058602" cy="2327767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sharpenSoften amount="16000"/>
                        </a14:imgEffect>
                        <a14:imgEffect>
                          <a14:brightnessContrast contrast="24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3737" t="20645" r="14474" b="47768"/>
              <a:stretch/>
            </p:blipFill>
            <p:spPr bwMode="auto">
              <a:xfrm>
                <a:off x="1763688" y="1268760"/>
                <a:ext cx="5649917" cy="2310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sharpenSoften amount="16000"/>
                        </a14:imgEffect>
                        <a14:imgEffect>
                          <a14:brightnessContrast contrast="24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71096" t="54729" r="14474" b="30712"/>
              <a:stretch/>
            </p:blipFill>
            <p:spPr bwMode="auto">
              <a:xfrm>
                <a:off x="7502812" y="2531520"/>
                <a:ext cx="1319478" cy="1065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="" xmlns:p14="http://schemas.microsoft.com/office/powerpoint/2010/main" val="186902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 smtClean="0"/>
              <a:t>클래스 </a:t>
            </a:r>
            <a:r>
              <a:rPr lang="ko-KR" altLang="en-US" dirty="0" smtClean="0"/>
              <a:t>찾기</a:t>
            </a:r>
            <a:endParaRPr lang="ko-KR" altLang="en-US" b="1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경계 클래스 찾기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사용자가 자료를 시스템에 입력하기 위하여 필요한 양식과 윈도우를 찾음 </a:t>
            </a:r>
            <a:r>
              <a:rPr lang="en-US" altLang="ko-KR" dirty="0"/>
              <a:t>(</a:t>
            </a:r>
            <a:r>
              <a:rPr lang="ko-KR" altLang="en-US" dirty="0"/>
              <a:t>예를 들면 </a:t>
            </a:r>
            <a:r>
              <a:rPr lang="en-US" altLang="ko-KR" dirty="0" err="1"/>
              <a:t>RentalUI</a:t>
            </a:r>
            <a:r>
              <a:rPr lang="en-US" altLang="ko-KR" dirty="0"/>
              <a:t>, </a:t>
            </a:r>
            <a:r>
              <a:rPr lang="en-US" altLang="ko-KR" dirty="0" err="1"/>
              <a:t>ReportRental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시스템이 사용자에게 반응하는 메시지나 알림을 찾음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 err="1"/>
              <a:t>PendingRentalNotice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인터페이스가 어떻게 보이는지는 경계 객체에 모형화 하지 않음</a:t>
            </a:r>
            <a:endParaRPr lang="en-US" altLang="ko-KR" dirty="0"/>
          </a:p>
          <a:p>
            <a:pPr lvl="1"/>
            <a:r>
              <a:rPr lang="ko-KR" altLang="en-US" dirty="0"/>
              <a:t>인터페이스를 나타내는 사용자 언어는 구현 기술과 관련 없는 </a:t>
            </a:r>
            <a:r>
              <a:rPr lang="ko-KR" altLang="en-US" dirty="0" smtClean="0"/>
              <a:t>용어 사용</a:t>
            </a:r>
            <a:endParaRPr lang="en-US" altLang="ko-KR" dirty="0" smtClean="0"/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제어 클래스 찾기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사용 사례가 복잡하여 소규모의 이벤트로 </a:t>
            </a:r>
            <a:r>
              <a:rPr lang="ko-KR" altLang="en-US" dirty="0" smtClean="0"/>
              <a:t>분할해야 </a:t>
            </a:r>
            <a:r>
              <a:rPr lang="ko-KR" altLang="en-US" dirty="0"/>
              <a:t>한다면 하나 이상의 </a:t>
            </a:r>
            <a:r>
              <a:rPr lang="ko-KR" altLang="en-US" dirty="0" smtClean="0"/>
              <a:t>사용 </a:t>
            </a:r>
            <a:r>
              <a:rPr lang="ko-KR" altLang="en-US" dirty="0"/>
              <a:t>사례 당 </a:t>
            </a:r>
            <a:r>
              <a:rPr lang="en-US" altLang="ko-KR" dirty="0"/>
              <a:t>1</a:t>
            </a:r>
            <a:r>
              <a:rPr lang="ko-KR" altLang="en-US" dirty="0"/>
              <a:t>개의 제어 클래스를 </a:t>
            </a:r>
            <a:r>
              <a:rPr lang="ko-KR" altLang="en-US" dirty="0" smtClean="0"/>
              <a:t>찾음</a:t>
            </a:r>
            <a:endParaRPr lang="en-US" altLang="ko-KR" dirty="0"/>
          </a:p>
          <a:p>
            <a:pPr lvl="1"/>
            <a:r>
              <a:rPr lang="ko-KR" altLang="en-US" dirty="0" smtClean="0"/>
              <a:t>사용 </a:t>
            </a:r>
            <a:r>
              <a:rPr lang="ko-KR" altLang="en-US" dirty="0"/>
              <a:t>사례에서 </a:t>
            </a:r>
            <a:r>
              <a:rPr lang="ko-KR" altLang="en-US" dirty="0" err="1"/>
              <a:t>액터</a:t>
            </a:r>
            <a:r>
              <a:rPr lang="ko-KR" altLang="en-US" dirty="0"/>
              <a:t> 하나 당 하나의 제어 클래스를 </a:t>
            </a:r>
            <a:r>
              <a:rPr lang="ko-KR" altLang="en-US" dirty="0" smtClean="0"/>
              <a:t>찾음</a:t>
            </a:r>
            <a:endParaRPr lang="en-US" altLang="ko-KR" dirty="0"/>
          </a:p>
          <a:p>
            <a:pPr lvl="1"/>
            <a:r>
              <a:rPr lang="ko-KR" altLang="en-US" dirty="0" smtClean="0"/>
              <a:t>제어 </a:t>
            </a:r>
            <a:r>
              <a:rPr lang="ko-KR" altLang="en-US" dirty="0"/>
              <a:t>클래스는 사용 사례 또는 사용자 세션 안에서만 </a:t>
            </a:r>
            <a:r>
              <a:rPr lang="ko-KR" altLang="en-US" dirty="0" smtClean="0"/>
              <a:t>유효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제어 클래스가 </a:t>
            </a:r>
            <a:r>
              <a:rPr lang="ko-KR" altLang="en-US" dirty="0" err="1"/>
              <a:t>활성되는</a:t>
            </a:r>
            <a:r>
              <a:rPr lang="ko-KR" altLang="en-US" dirty="0"/>
              <a:t> 시점과 끝이 명확하지 않다면 </a:t>
            </a:r>
            <a:r>
              <a:rPr lang="ko-KR" altLang="en-US" dirty="0" smtClean="0"/>
              <a:t>사용 </a:t>
            </a:r>
            <a:r>
              <a:rPr lang="ko-KR" altLang="en-US" dirty="0"/>
              <a:t>사례가 명확히 파악되지 </a:t>
            </a:r>
            <a:r>
              <a:rPr lang="ko-KR" altLang="en-US" dirty="0" smtClean="0"/>
              <a:t>못한 것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6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760249-CE80-4DCC-AF30-D44961A52ABF}" type="slidenum">
              <a:rPr lang="en-US" altLang="ko-KR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61775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연</a:t>
            </a:r>
            <a:r>
              <a:rPr lang="ko-KR" altLang="en-US" dirty="0"/>
              <a:t>관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찾기</a:t>
            </a:r>
            <a:endParaRPr lang="ko-KR" altLang="en-US" b="1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연관</a:t>
            </a:r>
            <a:r>
              <a:rPr lang="en-US" altLang="ko-KR" dirty="0" smtClean="0"/>
              <a:t>(association) : </a:t>
            </a:r>
          </a:p>
          <a:p>
            <a:pPr lvl="1"/>
            <a:r>
              <a:rPr lang="ko-KR" altLang="en-US" dirty="0" smtClean="0"/>
              <a:t>어떤 </a:t>
            </a:r>
            <a:r>
              <a:rPr lang="ko-KR" altLang="en-US" dirty="0"/>
              <a:t>클래스의 </a:t>
            </a:r>
            <a:r>
              <a:rPr lang="ko-KR" altLang="en-US" dirty="0" err="1"/>
              <a:t>인스턴스가</a:t>
            </a:r>
            <a:r>
              <a:rPr lang="ko-KR" altLang="en-US" dirty="0"/>
              <a:t> 작업을 수행하기 위하여 다른 클래스를 알아야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800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연관의 속성</a:t>
            </a:r>
            <a:endParaRPr lang="en-US" altLang="ko-KR" dirty="0" smtClean="0"/>
          </a:p>
          <a:p>
            <a:pPr lvl="1"/>
            <a:r>
              <a:rPr lang="ko-KR" altLang="en-US" dirty="0"/>
              <a:t>이름 </a:t>
            </a:r>
            <a:r>
              <a:rPr lang="en-US" altLang="ko-KR" dirty="0"/>
              <a:t>- </a:t>
            </a:r>
            <a:r>
              <a:rPr lang="ko-KR" altLang="en-US" sz="1700" b="0" dirty="0"/>
              <a:t>두 클래스 사이의 연관 관계를 나타냄</a:t>
            </a:r>
          </a:p>
          <a:p>
            <a:pPr lvl="1"/>
            <a:r>
              <a:rPr lang="ko-KR" altLang="en-US" dirty="0"/>
              <a:t>역할 </a:t>
            </a:r>
            <a:r>
              <a:rPr lang="en-US" altLang="ko-KR" dirty="0"/>
              <a:t>- </a:t>
            </a:r>
            <a:r>
              <a:rPr lang="ko-KR" altLang="en-US" sz="1700" b="0" dirty="0"/>
              <a:t>연관 관계의 양쪽 끝에 있는 클래스의 기능을 나타냄</a:t>
            </a:r>
          </a:p>
          <a:p>
            <a:pPr lvl="1"/>
            <a:r>
              <a:rPr lang="ko-KR" altLang="en-US" dirty="0"/>
              <a:t>다중도 </a:t>
            </a:r>
            <a:r>
              <a:rPr lang="en-US" altLang="ko-KR" dirty="0"/>
              <a:t>- </a:t>
            </a:r>
            <a:r>
              <a:rPr lang="ko-KR" altLang="en-US" sz="1700" b="0" dirty="0"/>
              <a:t>연관 관계를 구성하는 </a:t>
            </a:r>
            <a:r>
              <a:rPr lang="ko-KR" altLang="en-US" sz="1700" b="0" dirty="0" err="1"/>
              <a:t>인스턴스의</a:t>
            </a:r>
            <a:r>
              <a:rPr lang="ko-KR" altLang="en-US" sz="1700" b="0" dirty="0"/>
              <a:t> 개수</a:t>
            </a:r>
          </a:p>
          <a:p>
            <a:endParaRPr lang="ko-KR" altLang="en-US" dirty="0"/>
          </a:p>
        </p:txBody>
      </p:sp>
      <p:sp>
        <p:nvSpPr>
          <p:cNvPr id="6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760249-CE80-4DCC-AF30-D44961A52ABF}" type="slidenum">
              <a:rPr lang="en-US" altLang="ko-KR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258" t="36239" r="19325" b="26272"/>
          <a:stretch/>
        </p:blipFill>
        <p:spPr bwMode="auto">
          <a:xfrm>
            <a:off x="1907704" y="1844824"/>
            <a:ext cx="5067300" cy="274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948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연</a:t>
            </a:r>
            <a:r>
              <a:rPr lang="ko-KR" altLang="en-US" dirty="0"/>
              <a:t>관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찾기</a:t>
            </a:r>
            <a:endParaRPr lang="ko-KR" altLang="en-US" b="1" dirty="0" smtClean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비디오 대여 시스템에 대한 클래스들의 관계</a:t>
            </a:r>
          </a:p>
        </p:txBody>
      </p:sp>
      <p:sp>
        <p:nvSpPr>
          <p:cNvPr id="63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760249-CE80-4DCC-AF30-D44961A52ABF}" type="slidenum">
              <a:rPr lang="en-US" altLang="ko-KR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822" t="25345" r="11658" b="6839"/>
          <a:stretch/>
        </p:blipFill>
        <p:spPr bwMode="auto">
          <a:xfrm>
            <a:off x="1547664" y="1348358"/>
            <a:ext cx="5994828" cy="481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4210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dirty="0"/>
              <a:t>개별 객체들이 가지는 특성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90525" lvl="1" indent="0">
              <a:buNone/>
            </a:pPr>
            <a:endParaRPr lang="ko-KR" altLang="en-US" dirty="0" smtClean="0"/>
          </a:p>
          <a:p>
            <a:r>
              <a:rPr lang="ko-KR" altLang="en-US" dirty="0" smtClean="0"/>
              <a:t>속성의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 </a:t>
            </a:r>
            <a:r>
              <a:rPr lang="en-US" altLang="ko-KR" dirty="0"/>
              <a:t>- </a:t>
            </a:r>
            <a:r>
              <a:rPr lang="ko-KR" altLang="en-US" sz="1700" b="0" dirty="0"/>
              <a:t>객체 안에서 구별할 수 있는 속성의 이름</a:t>
            </a:r>
            <a:r>
              <a:rPr lang="en-US" altLang="ko-KR" sz="1700" b="0" dirty="0"/>
              <a:t>. </a:t>
            </a:r>
            <a:r>
              <a:rPr lang="ko-KR" altLang="en-US" sz="1700" b="0" dirty="0"/>
              <a:t>예를 들어 </a:t>
            </a:r>
            <a:r>
              <a:rPr lang="en-US" altLang="ko-KR" sz="1700" b="0" dirty="0" err="1"/>
              <a:t>VideoTape</a:t>
            </a:r>
            <a:r>
              <a:rPr lang="ko-KR" altLang="en-US" sz="1700" b="0" dirty="0" smtClean="0"/>
              <a:t>은 </a:t>
            </a:r>
            <a:r>
              <a:rPr lang="en-US" altLang="ko-KR" sz="1700" b="0" dirty="0" err="1" smtClean="0"/>
              <a:t>PurchaseDate</a:t>
            </a:r>
            <a:r>
              <a:rPr lang="ko-KR" altLang="en-US" sz="1700" b="0" dirty="0"/>
              <a:t>와 </a:t>
            </a:r>
            <a:r>
              <a:rPr lang="en-US" altLang="ko-KR" sz="1700" b="0" dirty="0"/>
              <a:t>Supplier </a:t>
            </a:r>
            <a:r>
              <a:rPr lang="ko-KR" altLang="en-US" sz="1700" b="0" dirty="0"/>
              <a:t>속성을 </a:t>
            </a:r>
            <a:r>
              <a:rPr lang="ko-KR" altLang="en-US" sz="1700" b="0" dirty="0" smtClean="0"/>
              <a:t>가짐</a:t>
            </a:r>
            <a:r>
              <a:rPr lang="en-US" altLang="ko-KR" sz="1700" b="0" dirty="0" smtClean="0"/>
              <a:t>. </a:t>
            </a:r>
            <a:r>
              <a:rPr lang="en-US" altLang="ko-KR" sz="1700" b="0" dirty="0" err="1"/>
              <a:t>PurchaseDate</a:t>
            </a:r>
            <a:r>
              <a:rPr lang="ko-KR" altLang="en-US" sz="1700" b="0" dirty="0"/>
              <a:t>은 테이프를 </a:t>
            </a:r>
            <a:r>
              <a:rPr lang="ko-KR" altLang="en-US" sz="1700" b="0" dirty="0" smtClean="0"/>
              <a:t>구매한 날짜이며 </a:t>
            </a:r>
            <a:r>
              <a:rPr lang="en-US" altLang="ko-KR" sz="1700" b="0" dirty="0"/>
              <a:t>Supplier</a:t>
            </a:r>
            <a:r>
              <a:rPr lang="ko-KR" altLang="en-US" sz="1700" b="0" dirty="0"/>
              <a:t>는 비디오 공급업체를 </a:t>
            </a:r>
            <a:r>
              <a:rPr lang="ko-KR" altLang="en-US" sz="1700" b="0" dirty="0" smtClean="0"/>
              <a:t>나타냄</a:t>
            </a:r>
            <a:endParaRPr lang="en-US" altLang="ko-KR" sz="1700" b="0" dirty="0"/>
          </a:p>
          <a:p>
            <a:pPr lvl="1"/>
            <a:r>
              <a:rPr lang="ko-KR" altLang="en-US" dirty="0" smtClean="0"/>
              <a:t>간단한 </a:t>
            </a:r>
            <a:r>
              <a:rPr lang="ko-KR" altLang="en-US" dirty="0"/>
              <a:t>설명 </a:t>
            </a:r>
            <a:r>
              <a:rPr lang="en-US" altLang="ko-KR" dirty="0"/>
              <a:t>- </a:t>
            </a:r>
            <a:r>
              <a:rPr lang="ko-KR" altLang="en-US" sz="1700" b="0" dirty="0"/>
              <a:t>구현하는 프로그래머를 위하여 간단히 설명을 </a:t>
            </a:r>
            <a:r>
              <a:rPr lang="ko-KR" altLang="en-US" sz="1700" b="0" dirty="0" smtClean="0"/>
              <a:t>첨가</a:t>
            </a:r>
            <a:endParaRPr lang="en-US" altLang="ko-KR" sz="1700" b="0" dirty="0" smtClean="0"/>
          </a:p>
          <a:p>
            <a:pPr lvl="1"/>
            <a:r>
              <a:rPr lang="ko-KR" altLang="en-US" dirty="0" smtClean="0"/>
              <a:t>속성값의 </a:t>
            </a:r>
            <a:r>
              <a:rPr lang="ko-KR" altLang="en-US" dirty="0"/>
              <a:t>타입 </a:t>
            </a:r>
            <a:r>
              <a:rPr lang="en-US" altLang="ko-KR" dirty="0"/>
              <a:t>- </a:t>
            </a:r>
            <a:r>
              <a:rPr lang="ko-KR" altLang="en-US" sz="1700" b="0" dirty="0"/>
              <a:t>예를 들어 </a:t>
            </a:r>
            <a:r>
              <a:rPr lang="en-US" altLang="ko-KR" sz="1700" b="0" dirty="0"/>
              <a:t>Name </a:t>
            </a:r>
            <a:r>
              <a:rPr lang="ko-KR" altLang="en-US" sz="1700" b="0" dirty="0"/>
              <a:t>속성은 </a:t>
            </a:r>
            <a:r>
              <a:rPr lang="ko-KR" altLang="en-US" sz="1700" b="0" dirty="0" err="1" smtClean="0"/>
              <a:t>스트링</a:t>
            </a:r>
            <a:r>
              <a:rPr lang="en-US" altLang="ko-KR" sz="1700" b="0" dirty="0" smtClean="0"/>
              <a:t>. </a:t>
            </a:r>
            <a:r>
              <a:rPr lang="ko-KR" altLang="en-US" sz="1700" b="0" dirty="0"/>
              <a:t>또한 </a:t>
            </a:r>
            <a:r>
              <a:rPr lang="en-US" altLang="ko-KR" sz="1700" b="0" dirty="0"/>
              <a:t>Status</a:t>
            </a:r>
            <a:r>
              <a:rPr lang="ko-KR" altLang="en-US" sz="1700" b="0" dirty="0"/>
              <a:t>는 </a:t>
            </a:r>
            <a:r>
              <a:rPr lang="ko-KR" altLang="en-US" sz="1700" b="0" dirty="0" err="1" smtClean="0"/>
              <a:t>열거형으로</a:t>
            </a:r>
            <a:r>
              <a:rPr lang="ko-KR" altLang="en-US" sz="1700" b="0" dirty="0" smtClean="0"/>
              <a:t> </a:t>
            </a:r>
            <a:r>
              <a:rPr lang="en-US" altLang="ko-KR" sz="1700" b="0" dirty="0"/>
              <a:t>rentable, rented, returned</a:t>
            </a:r>
            <a:r>
              <a:rPr lang="ko-KR" altLang="en-US" sz="1700" b="0" dirty="0"/>
              <a:t>라는 값을 가질 수 </a:t>
            </a:r>
            <a:r>
              <a:rPr lang="ko-KR" altLang="en-US" sz="1700" b="0" dirty="0" smtClean="0"/>
              <a:t>있음</a:t>
            </a:r>
            <a:endParaRPr lang="ko-KR" altLang="en-US" sz="17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37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700" t="39661" r="13580" b="26189"/>
          <a:stretch/>
        </p:blipFill>
        <p:spPr bwMode="auto">
          <a:xfrm>
            <a:off x="1201663" y="1340768"/>
            <a:ext cx="6466681" cy="249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다이어그램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항공권 예매 시스템 클래스 다이어그램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90525" lvl="1" indent="0">
              <a:buNone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9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820" t="26150" r="16097" b="38824"/>
          <a:stretch/>
        </p:blipFill>
        <p:spPr bwMode="auto">
          <a:xfrm>
            <a:off x="1631404" y="1370831"/>
            <a:ext cx="56769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29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801" t="34766" r="19383" b="38125"/>
          <a:stretch/>
        </p:blipFill>
        <p:spPr bwMode="auto">
          <a:xfrm>
            <a:off x="1917948" y="4081575"/>
            <a:ext cx="5103812" cy="198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7839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다이어그램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항공권 예매 시스템 클래스 다이어그램 작성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90525" lvl="1" indent="0">
              <a:buNone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9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896" t="24088" r="10763" b="26766"/>
          <a:stretch/>
        </p:blipFill>
        <p:spPr bwMode="auto">
          <a:xfrm>
            <a:off x="971600" y="1612154"/>
            <a:ext cx="7157630" cy="378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728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다이어그램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항공권 예매 시스템 클래스 다이어그램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9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801" t="33985" r="19754" b="24975"/>
          <a:stretch/>
        </p:blipFill>
        <p:spPr bwMode="auto">
          <a:xfrm>
            <a:off x="1547664" y="1772814"/>
            <a:ext cx="5904656" cy="3496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732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.1 </a:t>
            </a:r>
            <a:r>
              <a:rPr lang="ko-KR" altLang="en-US" dirty="0" smtClean="0"/>
              <a:t>객체지향 개</a:t>
            </a:r>
            <a:r>
              <a:rPr lang="ko-KR" altLang="en-US" dirty="0"/>
              <a:t>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모델링이 </a:t>
            </a:r>
            <a:r>
              <a:rPr lang="ko-KR" altLang="en-US" smtClean="0"/>
              <a:t>개발자에게 주는 </a:t>
            </a:r>
            <a:r>
              <a:rPr lang="ko-KR" altLang="en-US" dirty="0"/>
              <a:t>도움</a:t>
            </a:r>
            <a:endParaRPr lang="en-US" altLang="ko-KR" dirty="0"/>
          </a:p>
          <a:p>
            <a:endParaRPr lang="en-US" altLang="ko-KR" sz="800" dirty="0"/>
          </a:p>
          <a:p>
            <a:pPr lvl="1"/>
            <a:r>
              <a:rPr lang="ko-KR" altLang="en-US" smtClean="0"/>
              <a:t>응용문제를 </a:t>
            </a:r>
            <a:r>
              <a:rPr lang="ko-KR" altLang="en-US" dirty="0"/>
              <a:t>이해하는 데 도움을 줌</a:t>
            </a:r>
            <a:endParaRPr lang="en-US" altLang="ko-KR" dirty="0"/>
          </a:p>
          <a:p>
            <a:pPr lvl="1"/>
            <a:r>
              <a:rPr lang="ko-KR" altLang="en-US" dirty="0"/>
              <a:t>개발팀원들 사이에 응용문제의 공통 개념으로 대화하게 하고 개선시킴</a:t>
            </a:r>
            <a:endParaRPr lang="en-US" altLang="ko-KR" dirty="0"/>
          </a:p>
          <a:p>
            <a:pPr lvl="1"/>
            <a:r>
              <a:rPr lang="ko-KR" altLang="en-US" smtClean="0"/>
              <a:t>파악한 </a:t>
            </a:r>
            <a:r>
              <a:rPr lang="ko-KR" altLang="en-US" dirty="0"/>
              <a:t>개념을 사용자와 고객에게 전달 </a:t>
            </a:r>
            <a:r>
              <a:rPr lang="ko-KR" altLang="en-US"/>
              <a:t>할 </a:t>
            </a:r>
            <a:r>
              <a:rPr lang="ko-KR" altLang="en-US" smtClean="0"/>
              <a:t>때</a:t>
            </a:r>
            <a:r>
              <a:rPr lang="ko-KR" altLang="en-US" smtClean="0"/>
              <a:t> </a:t>
            </a:r>
            <a:r>
              <a:rPr lang="ko-KR" altLang="en-US" dirty="0"/>
              <a:t>도움을 줌</a:t>
            </a:r>
            <a:endParaRPr lang="en-US" altLang="ko-KR" dirty="0"/>
          </a:p>
          <a:p>
            <a:pPr lvl="1"/>
            <a:r>
              <a:rPr lang="ko-KR" altLang="en-US" dirty="0"/>
              <a:t>후속 작업 즉 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 err="1"/>
              <a:t>테스팅</a:t>
            </a:r>
            <a:r>
              <a:rPr lang="en-US" altLang="ko-KR" dirty="0"/>
              <a:t>, </a:t>
            </a:r>
            <a:r>
              <a:rPr lang="ko-KR" altLang="en-US" dirty="0"/>
              <a:t>유지보수에 개념적인 기준을 제공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객체지향의 장점</a:t>
            </a:r>
            <a:endParaRPr lang="en-US" altLang="ko-KR" dirty="0" smtClean="0"/>
          </a:p>
          <a:p>
            <a:endParaRPr lang="en-US" altLang="ko-KR" sz="800" dirty="0" smtClean="0"/>
          </a:p>
          <a:p>
            <a:pPr lvl="1"/>
            <a:r>
              <a:rPr lang="ko-KR" altLang="en-US" dirty="0"/>
              <a:t>개발자가 설계를 작성하고 이해하기 쉬움</a:t>
            </a:r>
            <a:endParaRPr lang="en-US" altLang="ko-KR" dirty="0"/>
          </a:p>
          <a:p>
            <a:pPr lvl="1"/>
            <a:r>
              <a:rPr lang="ko-KR" altLang="en-US" dirty="0" smtClean="0"/>
              <a:t>자료와 </a:t>
            </a:r>
            <a:r>
              <a:rPr lang="ko-KR" altLang="en-US" dirty="0"/>
              <a:t>함수를 함께 추상화 함으로써 변화에 영향을 적게 받음</a:t>
            </a:r>
            <a:endParaRPr lang="en-US" altLang="ko-KR" dirty="0"/>
          </a:p>
          <a:p>
            <a:pPr lvl="1"/>
            <a:r>
              <a:rPr lang="ko-KR" altLang="en-US" dirty="0" smtClean="0"/>
              <a:t>사용자 </a:t>
            </a:r>
            <a:r>
              <a:rPr lang="ko-KR" altLang="en-US" dirty="0"/>
              <a:t>중심</a:t>
            </a:r>
            <a:r>
              <a:rPr lang="en-US" altLang="ko-KR" dirty="0"/>
              <a:t>, </a:t>
            </a:r>
            <a:r>
              <a:rPr lang="ko-KR" altLang="en-US" dirty="0"/>
              <a:t>대화식 프로그램의 개발에 적합</a:t>
            </a:r>
            <a:endParaRPr lang="en-US" altLang="ko-KR" dirty="0"/>
          </a:p>
          <a:p>
            <a:pPr lvl="1"/>
            <a:r>
              <a:rPr lang="ko-KR" altLang="en-US" dirty="0" smtClean="0"/>
              <a:t>프로그램을 </a:t>
            </a:r>
            <a:r>
              <a:rPr lang="ko-KR" altLang="en-US" dirty="0"/>
              <a:t>뚜렷하게 구별되는 단위</a:t>
            </a:r>
            <a:r>
              <a:rPr lang="en-US" altLang="ko-KR" dirty="0"/>
              <a:t>(object)</a:t>
            </a:r>
            <a:r>
              <a:rPr lang="ko-KR" altLang="en-US" dirty="0"/>
              <a:t>로 분할 가능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다이어그램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항공권 예매 시스템 클래스 다이어그램 작성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9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961" t="23390" r="12458" b="19182"/>
          <a:stretch/>
        </p:blipFill>
        <p:spPr bwMode="auto">
          <a:xfrm>
            <a:off x="1187624" y="1484784"/>
            <a:ext cx="6840760" cy="432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3760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5.4 </a:t>
            </a:r>
            <a:r>
              <a:rPr lang="ko-KR" altLang="en-US" b="1" dirty="0"/>
              <a:t>동적 모델링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동적 모델링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클래스들의 </a:t>
            </a:r>
            <a:r>
              <a:rPr lang="ko-KR" altLang="en-US" dirty="0"/>
              <a:t>상호작용이나 클래스의 상태 변화 등 시스템 내부의 </a:t>
            </a:r>
            <a:r>
              <a:rPr lang="ko-KR" altLang="en-US" dirty="0" smtClean="0"/>
              <a:t>동작을 모델링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동적 모델링의 세가지 </a:t>
            </a:r>
            <a:r>
              <a:rPr lang="ko-KR" altLang="en-US" dirty="0" smtClean="0"/>
              <a:t>다이어그램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endParaRPr lang="ko-KR" altLang="en-US" sz="800" dirty="0"/>
          </a:p>
          <a:p>
            <a:pPr lvl="1">
              <a:lnSpc>
                <a:spcPct val="120000"/>
              </a:lnSpc>
            </a:pPr>
            <a:r>
              <a:rPr lang="ko-KR" altLang="en-US" dirty="0" err="1" smtClean="0"/>
              <a:t>인터랙션</a:t>
            </a:r>
            <a:r>
              <a:rPr lang="ko-KR" altLang="en-US" dirty="0" smtClean="0"/>
              <a:t> 다이어그램 </a:t>
            </a:r>
            <a:r>
              <a:rPr lang="en-US" altLang="ko-KR" dirty="0" smtClean="0"/>
              <a:t>: </a:t>
            </a:r>
            <a:r>
              <a:rPr lang="ko-KR" altLang="en-US" sz="1700" dirty="0"/>
              <a:t>사용 사례를 실현시키기 위하여 내부 클래스들</a:t>
            </a:r>
          </a:p>
          <a:p>
            <a:pPr marL="390525" lvl="1" indent="0">
              <a:lnSpc>
                <a:spcPct val="120000"/>
              </a:lnSpc>
              <a:buNone/>
            </a:pPr>
            <a:r>
              <a:rPr lang="ko-KR" altLang="en-US" sz="1700" dirty="0" smtClean="0"/>
              <a:t>                                  이 </a:t>
            </a:r>
            <a:r>
              <a:rPr lang="ko-KR" altLang="en-US" sz="1700" dirty="0"/>
              <a:t>어떻게 협동하는지 나타내는 </a:t>
            </a:r>
            <a:r>
              <a:rPr lang="ko-KR" altLang="en-US" sz="1700" dirty="0" smtClean="0"/>
              <a:t>그림</a:t>
            </a:r>
            <a:endParaRPr lang="en-US" altLang="ko-KR" sz="1700" dirty="0" smtClean="0"/>
          </a:p>
          <a:p>
            <a:pPr marL="390525" lvl="1" indent="0">
              <a:lnSpc>
                <a:spcPct val="120000"/>
              </a:lnSpc>
              <a:buNone/>
            </a:pPr>
            <a:endParaRPr lang="ko-KR" altLang="en-US" sz="800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상태 다이어그램 </a:t>
            </a:r>
            <a:r>
              <a:rPr lang="en-US" altLang="ko-KR" dirty="0" smtClean="0"/>
              <a:t>: </a:t>
            </a:r>
            <a:r>
              <a:rPr lang="ko-KR" altLang="en-US" sz="1700" dirty="0"/>
              <a:t>복잡한 객체의 상태 변화를 나타낸 </a:t>
            </a:r>
            <a:r>
              <a:rPr lang="ko-KR" altLang="en-US" sz="1700" dirty="0" smtClean="0"/>
              <a:t>것</a:t>
            </a:r>
            <a:endParaRPr lang="en-US" altLang="ko-KR" sz="1700" dirty="0" smtClean="0"/>
          </a:p>
          <a:p>
            <a:pPr lvl="1">
              <a:lnSpc>
                <a:spcPct val="120000"/>
              </a:lnSpc>
            </a:pPr>
            <a:endParaRPr lang="ko-KR" altLang="en-US" sz="800" dirty="0"/>
          </a:p>
          <a:p>
            <a:pPr lvl="1">
              <a:lnSpc>
                <a:spcPct val="120000"/>
              </a:lnSpc>
            </a:pPr>
            <a:r>
              <a:rPr lang="ko-KR" altLang="en-US" dirty="0" err="1" smtClean="0"/>
              <a:t>액티비티</a:t>
            </a:r>
            <a:r>
              <a:rPr lang="ko-KR" altLang="en-US" dirty="0" smtClean="0"/>
              <a:t> 다이어그램 </a:t>
            </a:r>
            <a:r>
              <a:rPr lang="en-US" altLang="ko-KR" dirty="0" smtClean="0"/>
              <a:t>: </a:t>
            </a:r>
            <a:r>
              <a:rPr lang="ko-KR" altLang="en-US" sz="1700" dirty="0"/>
              <a:t>절차나 작업의 </a:t>
            </a:r>
            <a:r>
              <a:rPr lang="ko-KR" altLang="en-US" sz="1700" dirty="0" smtClean="0"/>
              <a:t>흐름을 나타낸 것</a:t>
            </a:r>
            <a:endParaRPr lang="ko-KR" altLang="en-US" sz="17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시퀀스 다이어그램의 요소</a:t>
            </a:r>
            <a:endParaRPr lang="ko-KR" altLang="en-US" b="1" dirty="0"/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시스템의 동작을 정형화하고 객체들의 메시지 교환을 울타리 형태로 시각화하여 나타낸 것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참여객체</a:t>
            </a:r>
            <a:r>
              <a:rPr lang="en-US" altLang="ko-KR" dirty="0"/>
              <a:t>(</a:t>
            </a:r>
            <a:r>
              <a:rPr lang="en-US" altLang="ko-KR" dirty="0" smtClean="0"/>
              <a:t>participating </a:t>
            </a:r>
            <a:r>
              <a:rPr lang="en-US" altLang="ko-KR" dirty="0"/>
              <a:t>object)</a:t>
            </a:r>
          </a:p>
        </p:txBody>
      </p:sp>
      <p:sp>
        <p:nvSpPr>
          <p:cNvPr id="5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499" t="48369" r="18249" b="7609"/>
          <a:stretch/>
        </p:blipFill>
        <p:spPr bwMode="auto">
          <a:xfrm>
            <a:off x="1763688" y="2400049"/>
            <a:ext cx="5760640" cy="3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시퀀스 다이어그램의 요소</a:t>
            </a:r>
            <a:endParaRPr lang="ko-KR" altLang="en-US" b="1" dirty="0"/>
          </a:p>
        </p:txBody>
      </p:sp>
      <p:sp>
        <p:nvSpPr>
          <p:cNvPr id="5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713" t="13219" r="10813" b="3304"/>
          <a:stretch/>
        </p:blipFill>
        <p:spPr bwMode="auto">
          <a:xfrm>
            <a:off x="971600" y="988006"/>
            <a:ext cx="7220211" cy="510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3622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시퀀스 다이어그램 작성</a:t>
            </a:r>
            <a:endParaRPr lang="ko-KR" altLang="en-US" b="1" dirty="0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Step 1.</a:t>
            </a:r>
            <a:r>
              <a:rPr lang="en-US" altLang="ko-KR" dirty="0"/>
              <a:t> </a:t>
            </a:r>
            <a:r>
              <a:rPr lang="ko-KR" altLang="en-US" dirty="0"/>
              <a:t>참여하는 객체를 </a:t>
            </a:r>
            <a:r>
              <a:rPr lang="ko-KR" altLang="en-US" dirty="0" smtClean="0"/>
              <a:t>파악</a:t>
            </a:r>
            <a:endParaRPr lang="en-US" altLang="ko-KR" dirty="0" smtClean="0"/>
          </a:p>
          <a:p>
            <a:r>
              <a:rPr lang="en-US" altLang="ko-KR" dirty="0">
                <a:solidFill>
                  <a:srgbClr val="FF0000"/>
                </a:solidFill>
              </a:rPr>
              <a:t>Step 2.</a:t>
            </a:r>
            <a:r>
              <a:rPr lang="en-US" altLang="ko-KR" dirty="0"/>
              <a:t> </a:t>
            </a:r>
            <a:r>
              <a:rPr lang="ko-KR" altLang="en-US" dirty="0"/>
              <a:t>파악한 객체를 </a:t>
            </a:r>
            <a:r>
              <a:rPr lang="en-US" altLang="ko-KR" dirty="0"/>
              <a:t>X</a:t>
            </a:r>
            <a:r>
              <a:rPr lang="ko-KR" altLang="en-US" dirty="0"/>
              <a:t>축에 나열하고 라이프라인을 </a:t>
            </a:r>
            <a:r>
              <a:rPr lang="ko-KR" altLang="en-US" dirty="0" smtClean="0"/>
              <a:t>그음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Step 3.</a:t>
            </a:r>
            <a:r>
              <a:rPr lang="en-US" altLang="ko-KR" dirty="0"/>
              <a:t> </a:t>
            </a:r>
            <a:r>
              <a:rPr lang="ko-KR" altLang="en-US" dirty="0"/>
              <a:t>사용사례에 기술된 이벤트 순서에 따라 객체의 메시지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을 화살표로 나타냄</a:t>
            </a:r>
            <a:endParaRPr lang="en-US" altLang="ko-KR" dirty="0"/>
          </a:p>
        </p:txBody>
      </p:sp>
      <p:sp>
        <p:nvSpPr>
          <p:cNvPr id="3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17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962" t="23134" r="10060" b="6919"/>
          <a:stretch/>
        </p:blipFill>
        <p:spPr bwMode="auto">
          <a:xfrm>
            <a:off x="827584" y="2076232"/>
            <a:ext cx="7488832" cy="409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상태 다이어그램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객체가 가질 수 있는 가능한 상태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en-US" altLang="ko-KR" dirty="0" smtClean="0"/>
              <a:t>: </a:t>
            </a:r>
            <a:r>
              <a:rPr lang="ko-KR" altLang="en-US" sz="1600" dirty="0" smtClean="0"/>
              <a:t>서브시스템 </a:t>
            </a:r>
            <a:r>
              <a:rPr lang="ko-KR" altLang="en-US" sz="1600" dirty="0"/>
              <a:t>또는 객체나 컴포넌트에 대하여 요청이나 관심이 </a:t>
            </a:r>
            <a:r>
              <a:rPr lang="ko-KR" altLang="en-US" sz="1600" dirty="0" smtClean="0"/>
              <a:t>일어난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상태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sz="1600" dirty="0"/>
              <a:t>이벤트의 발생으로 들어가거나 </a:t>
            </a:r>
            <a:r>
              <a:rPr lang="ko-KR" altLang="en-US" sz="1600" dirty="0" smtClean="0"/>
              <a:t>빠져 나오게 </a:t>
            </a:r>
            <a:r>
              <a:rPr lang="ko-KR" altLang="en-US" sz="1600" dirty="0"/>
              <a:t>되는 서브시스템 또는 </a:t>
            </a:r>
            <a:r>
              <a:rPr lang="ko-KR" altLang="en-US" sz="1600" dirty="0" smtClean="0"/>
              <a:t>객체의 </a:t>
            </a:r>
            <a:endParaRPr lang="en-US" altLang="ko-KR" sz="1600" dirty="0" smtClean="0"/>
          </a:p>
          <a:p>
            <a:pPr marL="390525" lvl="1" indent="0">
              <a:buNone/>
            </a:pPr>
            <a:r>
              <a:rPr lang="en-US" altLang="ko-KR" sz="1600" dirty="0"/>
              <a:t>	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조건을 </a:t>
            </a:r>
            <a:r>
              <a:rPr lang="ko-KR" altLang="en-US" sz="1600" dirty="0"/>
              <a:t>추상적으로 이름 붙여 놓은 </a:t>
            </a:r>
            <a:r>
              <a:rPr lang="ko-KR" altLang="en-US" sz="1600" dirty="0" smtClean="0"/>
              <a:t>것</a:t>
            </a:r>
            <a:endParaRPr lang="ko-KR" altLang="en-US" sz="1600" dirty="0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083932" y="2348880"/>
            <a:ext cx="6944452" cy="3805595"/>
            <a:chOff x="1155940" y="2408753"/>
            <a:chExt cx="6944452" cy="3805595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2069" t="19936" r="11986" b="48591"/>
            <a:stretch/>
          </p:blipFill>
          <p:spPr bwMode="auto">
            <a:xfrm>
              <a:off x="1155940" y="3912036"/>
              <a:ext cx="6944452" cy="2302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2644" t="66810" r="12532" b="10644"/>
            <a:stretch/>
          </p:blipFill>
          <p:spPr bwMode="auto">
            <a:xfrm>
              <a:off x="1206046" y="2408753"/>
              <a:ext cx="6841992" cy="164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747" t="23132" r="6930" b="8383"/>
          <a:stretch/>
        </p:blipFill>
        <p:spPr bwMode="auto">
          <a:xfrm>
            <a:off x="1170658" y="1371600"/>
            <a:ext cx="7070378" cy="48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상태 다이어그램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비디오 대여 시스템의 비디오테이프 객체의 상태 변화 모델링</a:t>
            </a:r>
            <a:endParaRPr lang="en-US" altLang="ko-KR" dirty="0" smtClean="0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199290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상태 다이어그램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상태 다이어그램을 </a:t>
            </a:r>
            <a:r>
              <a:rPr lang="ko-KR" altLang="en-US" dirty="0" err="1"/>
              <a:t>모델링하기에</a:t>
            </a:r>
            <a:r>
              <a:rPr lang="ko-KR" altLang="en-US" dirty="0"/>
              <a:t> 적합한 속성의 조건</a:t>
            </a:r>
          </a:p>
          <a:p>
            <a:pPr lvl="1"/>
            <a:r>
              <a:rPr lang="ko-KR" altLang="en-US" dirty="0"/>
              <a:t>속성의 값으로 가질 수 있는 종류가 </a:t>
            </a:r>
            <a:r>
              <a:rPr lang="ko-KR" altLang="en-US" dirty="0" smtClean="0"/>
              <a:t>적어야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속성의 </a:t>
            </a:r>
            <a:r>
              <a:rPr lang="ko-KR" altLang="en-US" dirty="0"/>
              <a:t>값에 따라 허용되는 오퍼레이션이 제한되어야 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22233" name="Text Box 25"/>
          <p:cNvSpPr txBox="1">
            <a:spLocks noChangeArrowheads="1"/>
          </p:cNvSpPr>
          <p:nvPr/>
        </p:nvSpPr>
        <p:spPr bwMode="auto">
          <a:xfrm>
            <a:off x="2771378" y="5589240"/>
            <a:ext cx="29527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5.33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다이어그램의 예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75706" y="2452688"/>
            <a:ext cx="3240088" cy="2952750"/>
            <a:chOff x="1619250" y="2781300"/>
            <a:chExt cx="3240088" cy="2952750"/>
          </a:xfrm>
        </p:grpSpPr>
        <p:sp>
          <p:nvSpPr>
            <p:cNvPr id="222212" name="AutoShape 4"/>
            <p:cNvSpPr>
              <a:spLocks noChangeArrowheads="1"/>
            </p:cNvSpPr>
            <p:nvPr/>
          </p:nvSpPr>
          <p:spPr bwMode="auto">
            <a:xfrm>
              <a:off x="2627313" y="3213100"/>
              <a:ext cx="1079500" cy="4318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2213" name="Text Box 5"/>
            <p:cNvSpPr txBox="1">
              <a:spLocks noChangeArrowheads="1"/>
            </p:cNvSpPr>
            <p:nvPr/>
          </p:nvSpPr>
          <p:spPr bwMode="auto">
            <a:xfrm>
              <a:off x="2698750" y="3284538"/>
              <a:ext cx="936625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/>
                <a:t>Athorizing</a:t>
              </a:r>
            </a:p>
          </p:txBody>
        </p:sp>
        <p:sp>
          <p:nvSpPr>
            <p:cNvPr id="222214" name="AutoShape 6"/>
            <p:cNvSpPr>
              <a:spLocks noChangeArrowheads="1"/>
            </p:cNvSpPr>
            <p:nvPr/>
          </p:nvSpPr>
          <p:spPr bwMode="auto">
            <a:xfrm>
              <a:off x="1835150" y="4005263"/>
              <a:ext cx="1079500" cy="4318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2215" name="Text Box 7"/>
            <p:cNvSpPr txBox="1">
              <a:spLocks noChangeArrowheads="1"/>
            </p:cNvSpPr>
            <p:nvPr/>
          </p:nvSpPr>
          <p:spPr bwMode="auto">
            <a:xfrm>
              <a:off x="1906588" y="4076700"/>
              <a:ext cx="9366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/>
                <a:t>Athorizing</a:t>
              </a:r>
            </a:p>
          </p:txBody>
        </p:sp>
        <p:sp>
          <p:nvSpPr>
            <p:cNvPr id="222216" name="AutoShape 8"/>
            <p:cNvSpPr>
              <a:spLocks noChangeArrowheads="1"/>
            </p:cNvSpPr>
            <p:nvPr/>
          </p:nvSpPr>
          <p:spPr bwMode="auto">
            <a:xfrm>
              <a:off x="1835150" y="4797425"/>
              <a:ext cx="1079500" cy="4318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2217" name="Text Box 9"/>
            <p:cNvSpPr txBox="1">
              <a:spLocks noChangeArrowheads="1"/>
            </p:cNvSpPr>
            <p:nvPr/>
          </p:nvSpPr>
          <p:spPr bwMode="auto">
            <a:xfrm>
              <a:off x="1906588" y="4868863"/>
              <a:ext cx="936625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/>
                <a:t>Athorizing</a:t>
              </a:r>
            </a:p>
          </p:txBody>
        </p:sp>
        <p:sp>
          <p:nvSpPr>
            <p:cNvPr id="222218" name="AutoShape 10"/>
            <p:cNvSpPr>
              <a:spLocks noChangeArrowheads="1"/>
            </p:cNvSpPr>
            <p:nvPr/>
          </p:nvSpPr>
          <p:spPr bwMode="auto">
            <a:xfrm>
              <a:off x="3563938" y="4437063"/>
              <a:ext cx="1079500" cy="4318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2219" name="Text Box 11"/>
            <p:cNvSpPr txBox="1">
              <a:spLocks noChangeArrowheads="1"/>
            </p:cNvSpPr>
            <p:nvPr/>
          </p:nvSpPr>
          <p:spPr bwMode="auto">
            <a:xfrm>
              <a:off x="3635375" y="4522788"/>
              <a:ext cx="936625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/>
                <a:t>Athorizing</a:t>
              </a:r>
            </a:p>
          </p:txBody>
        </p:sp>
        <p:sp>
          <p:nvSpPr>
            <p:cNvPr id="222220" name="Line 12"/>
            <p:cNvSpPr>
              <a:spLocks noChangeShapeType="1"/>
            </p:cNvSpPr>
            <p:nvPr/>
          </p:nvSpPr>
          <p:spPr bwMode="auto">
            <a:xfrm flipH="1">
              <a:off x="2339975" y="3644900"/>
              <a:ext cx="719138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2221" name="Line 13"/>
            <p:cNvSpPr>
              <a:spLocks noChangeShapeType="1"/>
            </p:cNvSpPr>
            <p:nvPr/>
          </p:nvSpPr>
          <p:spPr bwMode="auto">
            <a:xfrm>
              <a:off x="3276600" y="3644900"/>
              <a:ext cx="790575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2222" name="Line 14"/>
            <p:cNvSpPr>
              <a:spLocks noChangeShapeType="1"/>
            </p:cNvSpPr>
            <p:nvPr/>
          </p:nvSpPr>
          <p:spPr bwMode="auto">
            <a:xfrm>
              <a:off x="2339975" y="4437063"/>
              <a:ext cx="0" cy="360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2223" name="Line 15"/>
            <p:cNvSpPr>
              <a:spLocks noChangeShapeType="1"/>
            </p:cNvSpPr>
            <p:nvPr/>
          </p:nvSpPr>
          <p:spPr bwMode="auto">
            <a:xfrm>
              <a:off x="2339975" y="5229225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2224" name="Line 16"/>
            <p:cNvSpPr>
              <a:spLocks noChangeShapeType="1"/>
            </p:cNvSpPr>
            <p:nvPr/>
          </p:nvSpPr>
          <p:spPr bwMode="auto">
            <a:xfrm>
              <a:off x="4140200" y="4868863"/>
              <a:ext cx="0" cy="576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2225" name="Oval 17"/>
            <p:cNvSpPr>
              <a:spLocks noChangeArrowheads="1"/>
            </p:cNvSpPr>
            <p:nvPr/>
          </p:nvSpPr>
          <p:spPr bwMode="auto">
            <a:xfrm>
              <a:off x="1619250" y="2781300"/>
              <a:ext cx="215900" cy="2159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2226" name="Oval 18"/>
            <p:cNvSpPr>
              <a:spLocks noChangeArrowheads="1"/>
            </p:cNvSpPr>
            <p:nvPr/>
          </p:nvSpPr>
          <p:spPr bwMode="auto">
            <a:xfrm>
              <a:off x="2268538" y="5516563"/>
              <a:ext cx="215900" cy="1920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2227" name="Oval 19"/>
            <p:cNvSpPr>
              <a:spLocks noChangeArrowheads="1"/>
            </p:cNvSpPr>
            <p:nvPr/>
          </p:nvSpPr>
          <p:spPr bwMode="auto">
            <a:xfrm>
              <a:off x="2339975" y="5564188"/>
              <a:ext cx="69850" cy="698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2228" name="Oval 20"/>
            <p:cNvSpPr>
              <a:spLocks noChangeArrowheads="1"/>
            </p:cNvSpPr>
            <p:nvPr/>
          </p:nvSpPr>
          <p:spPr bwMode="auto">
            <a:xfrm>
              <a:off x="3995738" y="5518150"/>
              <a:ext cx="215900" cy="215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2229" name="Oval 21"/>
            <p:cNvSpPr>
              <a:spLocks noChangeArrowheads="1"/>
            </p:cNvSpPr>
            <p:nvPr/>
          </p:nvSpPr>
          <p:spPr bwMode="auto">
            <a:xfrm>
              <a:off x="4067175" y="5589588"/>
              <a:ext cx="69850" cy="698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2230" name="Line 22"/>
            <p:cNvSpPr>
              <a:spLocks noChangeShapeType="1"/>
            </p:cNvSpPr>
            <p:nvPr/>
          </p:nvSpPr>
          <p:spPr bwMode="auto">
            <a:xfrm>
              <a:off x="1835150" y="2924175"/>
              <a:ext cx="792163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2231" name="Text Box 23"/>
            <p:cNvSpPr txBox="1">
              <a:spLocks noChangeArrowheads="1"/>
            </p:cNvSpPr>
            <p:nvPr/>
          </p:nvSpPr>
          <p:spPr bwMode="auto">
            <a:xfrm>
              <a:off x="3635375" y="3644900"/>
              <a:ext cx="1223963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/>
                <a:t>[age&lt;=18]</a:t>
              </a:r>
            </a:p>
          </p:txBody>
        </p:sp>
        <p:sp>
          <p:nvSpPr>
            <p:cNvPr id="222232" name="Text Box 24"/>
            <p:cNvSpPr txBox="1">
              <a:spLocks noChangeArrowheads="1"/>
            </p:cNvSpPr>
            <p:nvPr/>
          </p:nvSpPr>
          <p:spPr bwMode="auto">
            <a:xfrm>
              <a:off x="1835150" y="3586163"/>
              <a:ext cx="936625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/>
                <a:t>[age&gt;18]</a:t>
              </a:r>
            </a:p>
          </p:txBody>
        </p:sp>
        <p:cxnSp>
          <p:nvCxnSpPr>
            <p:cNvPr id="222234" name="AutoShape 26"/>
            <p:cNvCxnSpPr>
              <a:cxnSpLocks noChangeShapeType="1"/>
              <a:stCxn id="222212" idx="3"/>
              <a:endCxn id="222212" idx="0"/>
            </p:cNvCxnSpPr>
            <p:nvPr/>
          </p:nvCxnSpPr>
          <p:spPr bwMode="auto">
            <a:xfrm flipH="1" flipV="1">
              <a:off x="3167063" y="3213100"/>
              <a:ext cx="539750" cy="215900"/>
            </a:xfrm>
            <a:prstGeom prst="curvedConnector4">
              <a:avLst>
                <a:gd name="adj1" fmla="val -42352"/>
                <a:gd name="adj2" fmla="val 27279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액티비티 다이어그램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시스템의 동적이 부분을 모델링하는 목적으로 사용</a:t>
            </a:r>
          </a:p>
          <a:p>
            <a:endParaRPr lang="ko-KR" altLang="en-US"/>
          </a:p>
          <a:p>
            <a:r>
              <a:rPr lang="ko-KR" altLang="en-US"/>
              <a:t>액티비티 사이의 제어흐름을 보여 주는 일종의 흐름도</a:t>
            </a:r>
          </a:p>
          <a:p>
            <a:endParaRPr lang="ko-KR" altLang="en-US"/>
          </a:p>
          <a:p>
            <a:pPr>
              <a:lnSpc>
                <a:spcPct val="130000"/>
              </a:lnSpc>
            </a:pPr>
            <a:r>
              <a:rPr lang="ko-KR" altLang="en-US"/>
              <a:t>액티비티 다이어그램의 사용</a:t>
            </a:r>
          </a:p>
          <a:p>
            <a:pPr lvl="1">
              <a:lnSpc>
                <a:spcPct val="130000"/>
              </a:lnSpc>
            </a:pPr>
            <a:r>
              <a:rPr lang="ko-KR" altLang="en-US" sz="1600"/>
              <a:t>시스템의 수준에서 시스템과 상호작용하는 각 액터의 관점에서 모델링</a:t>
            </a:r>
          </a:p>
          <a:p>
            <a:pPr lvl="1">
              <a:lnSpc>
                <a:spcPct val="130000"/>
              </a:lnSpc>
            </a:pPr>
            <a:r>
              <a:rPr lang="ko-KR" altLang="en-US" sz="1600"/>
              <a:t>복잡한 오퍼레이션의 수행흐름을 표현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173" t="19396" r="15057" b="5595"/>
          <a:stretch/>
        </p:blipFill>
        <p:spPr bwMode="auto">
          <a:xfrm>
            <a:off x="1214020" y="1340768"/>
            <a:ext cx="6814363" cy="48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액티비티 다이어그램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비디오 대여 </a:t>
            </a:r>
            <a:r>
              <a:rPr lang="ko-KR" altLang="en-US" dirty="0"/>
              <a:t>시스템의 비즈니스 프로세스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149597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객체지향과 절차적 방법의 비교</a:t>
            </a:r>
          </a:p>
        </p:txBody>
      </p:sp>
      <p:sp>
        <p:nvSpPr>
          <p:cNvPr id="12291" name="내용 개체 틀 2"/>
          <p:cNvSpPr>
            <a:spLocks noGrp="1"/>
          </p:cNvSpPr>
          <p:nvPr>
            <p:ph idx="1"/>
          </p:nvPr>
        </p:nvSpPr>
        <p:spPr>
          <a:xfrm>
            <a:off x="457200" y="908050"/>
            <a:ext cx="8147248" cy="5218113"/>
          </a:xfrm>
        </p:spPr>
        <p:txBody>
          <a:bodyPr/>
          <a:lstStyle/>
          <a:p>
            <a:r>
              <a:rPr lang="ko-KR" altLang="en-US" dirty="0" smtClean="0"/>
              <a:t>객체지향은 주어진 </a:t>
            </a:r>
            <a:r>
              <a:rPr lang="ko-KR" altLang="en-US" dirty="0"/>
              <a:t>문제 영역을 그 안에 존재하는 객체의 집합으로 </a:t>
            </a:r>
            <a:r>
              <a:rPr lang="ko-KR" altLang="en-US" dirty="0" smtClean="0"/>
              <a:t>보며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객체들은 서로 정보를 주고받아 상호 작용한다고 </a:t>
            </a:r>
            <a:r>
              <a:rPr lang="ko-KR" altLang="en-US" dirty="0" smtClean="0"/>
              <a:t>여김</a:t>
            </a:r>
          </a:p>
        </p:txBody>
      </p:sp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42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984" t="33821" r="32012" b="11266"/>
          <a:stretch/>
        </p:blipFill>
        <p:spPr bwMode="auto">
          <a:xfrm>
            <a:off x="848314" y="1772816"/>
            <a:ext cx="718007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액티비티 다이어그램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주문처리 시스템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932" t="21408" r="10247" b="18707"/>
          <a:stretch/>
        </p:blipFill>
        <p:spPr bwMode="auto">
          <a:xfrm>
            <a:off x="971600" y="1412776"/>
            <a:ext cx="7070180" cy="471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17233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5.5 </a:t>
            </a:r>
            <a:r>
              <a:rPr lang="ko-KR" altLang="en-US" b="1" dirty="0" smtClean="0"/>
              <a:t>모델링 도구</a:t>
            </a:r>
            <a:endParaRPr lang="ko-KR" altLang="en-US" b="1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많이 알려진 모델링 도구 </a:t>
            </a:r>
            <a:endParaRPr lang="en-US" altLang="ko-KR" dirty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/>
              <a:t>의 </a:t>
            </a:r>
            <a:r>
              <a:rPr lang="en-US" altLang="ko-KR" dirty="0"/>
              <a:t>Rational Modeler, </a:t>
            </a:r>
            <a:r>
              <a:rPr lang="ko-KR" altLang="en-US" dirty="0" smtClean="0"/>
              <a:t>마이크로소프트의 </a:t>
            </a:r>
            <a:r>
              <a:rPr lang="en-US" altLang="ko-KR" dirty="0"/>
              <a:t>Visio, </a:t>
            </a:r>
            <a:r>
              <a:rPr lang="en-US" altLang="ko-KR" dirty="0" err="1"/>
              <a:t>ArgoUML</a:t>
            </a:r>
            <a:r>
              <a:rPr lang="en-US" altLang="ko-KR" dirty="0"/>
              <a:t>, </a:t>
            </a:r>
            <a:r>
              <a:rPr lang="en-US" altLang="ko-KR" dirty="0" err="1"/>
              <a:t>StarUML</a:t>
            </a:r>
            <a:r>
              <a:rPr lang="en-US" altLang="ko-KR" dirty="0"/>
              <a:t>, NetBeans UML </a:t>
            </a:r>
            <a:r>
              <a:rPr lang="ko-KR" altLang="en-US" dirty="0" smtClean="0"/>
              <a:t>플러그인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&gt; </a:t>
            </a:r>
            <a:r>
              <a:rPr lang="en-US" altLang="ko-KR" dirty="0" err="1" smtClean="0"/>
              <a:t>StarUML</a:t>
            </a:r>
            <a:endParaRPr lang="en-US" altLang="ko-KR" dirty="0" smtClean="0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1042"/>
            <a:ext cx="7029433" cy="38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5.5 </a:t>
            </a:r>
            <a:r>
              <a:rPr lang="ko-KR" altLang="en-US" b="1" dirty="0" smtClean="0"/>
              <a:t>모델링 도구</a:t>
            </a:r>
            <a:endParaRPr lang="ko-KR" altLang="en-US" b="1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UML </a:t>
            </a:r>
            <a:r>
              <a:rPr lang="ko-KR" altLang="en-US" dirty="0" smtClean="0"/>
              <a:t>도구의 기능</a:t>
            </a:r>
            <a:endParaRPr lang="en-US" altLang="ko-KR" dirty="0" smtClean="0"/>
          </a:p>
          <a:p>
            <a:endParaRPr lang="en-US" altLang="ko-KR" sz="800" dirty="0"/>
          </a:p>
          <a:p>
            <a:pPr lvl="1"/>
            <a:r>
              <a:rPr lang="ko-KR" altLang="en-US" dirty="0"/>
              <a:t>프로젝트 관리 </a:t>
            </a:r>
            <a:endParaRPr lang="en-US" altLang="ko-KR" dirty="0"/>
          </a:p>
          <a:p>
            <a:pPr lvl="2"/>
            <a:r>
              <a:rPr lang="ko-KR" altLang="en-US" dirty="0" smtClean="0"/>
              <a:t>다이어그램과 </a:t>
            </a:r>
            <a:r>
              <a:rPr lang="ko-KR" altLang="en-US" dirty="0"/>
              <a:t>코드를 </a:t>
            </a:r>
            <a:r>
              <a:rPr lang="ko-KR" altLang="en-US" dirty="0" err="1"/>
              <a:t>모델별로</a:t>
            </a:r>
            <a:r>
              <a:rPr lang="ko-KR" altLang="en-US" dirty="0"/>
              <a:t> </a:t>
            </a:r>
            <a:r>
              <a:rPr lang="ko-KR" altLang="en-US" dirty="0" err="1"/>
              <a:t>그루핑하여</a:t>
            </a:r>
            <a:r>
              <a:rPr lang="ko-KR" altLang="en-US" dirty="0"/>
              <a:t> 프로젝트 </a:t>
            </a:r>
            <a:r>
              <a:rPr lang="ko-KR" altLang="en-US" dirty="0" smtClean="0"/>
              <a:t>별로 보관하고 불러냄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서브시스템이나 </a:t>
            </a:r>
            <a:r>
              <a:rPr lang="ko-KR" altLang="en-US" dirty="0" err="1"/>
              <a:t>패키지별로</a:t>
            </a:r>
            <a:r>
              <a:rPr lang="ko-KR" altLang="en-US" dirty="0"/>
              <a:t> </a:t>
            </a:r>
            <a:r>
              <a:rPr lang="ko-KR" altLang="en-US" dirty="0" err="1" smtClean="0"/>
              <a:t>그루핑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프로젝트의 </a:t>
            </a:r>
            <a:r>
              <a:rPr lang="ko-KR" altLang="en-US" dirty="0"/>
              <a:t>내용은 주로 하나의 파일로 관리하지만 여러 팀으로 </a:t>
            </a:r>
            <a:r>
              <a:rPr lang="ko-KR" altLang="en-US" dirty="0" smtClean="0"/>
              <a:t>나누어 작업하기 </a:t>
            </a:r>
            <a:r>
              <a:rPr lang="ko-KR" altLang="en-US" dirty="0"/>
              <a:t>위하여 </a:t>
            </a:r>
            <a:r>
              <a:rPr lang="ko-KR" altLang="en-US" dirty="0" err="1"/>
              <a:t>유닛별로</a:t>
            </a:r>
            <a:r>
              <a:rPr lang="ko-KR" altLang="en-US" dirty="0"/>
              <a:t> 쪼개어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endParaRPr lang="en-US" altLang="ko-KR" sz="800" dirty="0" smtClean="0"/>
          </a:p>
          <a:p>
            <a:pPr lvl="1"/>
            <a:r>
              <a:rPr lang="ko-KR" altLang="en-US" dirty="0" smtClean="0"/>
              <a:t>코드 및 문서 생성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</a:t>
            </a:r>
            <a:r>
              <a:rPr lang="ko-KR" altLang="en-US" dirty="0"/>
              <a:t>템플릿을 정의하고 템플릿을 이용하여 </a:t>
            </a:r>
            <a:r>
              <a:rPr lang="ko-KR" altLang="en-US" dirty="0" smtClean="0"/>
              <a:t>문서를 일괄 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StarUML</a:t>
            </a:r>
            <a:r>
              <a:rPr lang="ko-KR" altLang="en-US" dirty="0"/>
              <a:t>의 경우 텍스트 문서만이 아니라 </a:t>
            </a:r>
            <a:r>
              <a:rPr lang="ko-KR" altLang="en-US" dirty="0" smtClean="0"/>
              <a:t>엑셀</a:t>
            </a:r>
            <a:r>
              <a:rPr lang="en-US" altLang="ko-KR" dirty="0"/>
              <a:t>, </a:t>
            </a:r>
            <a:r>
              <a:rPr lang="ko-KR" altLang="en-US" dirty="0"/>
              <a:t>프레젠테이션 파일도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2"/>
            <a:endParaRPr lang="en-US" altLang="ko-KR" sz="800" dirty="0"/>
          </a:p>
          <a:p>
            <a:pPr lvl="1"/>
            <a:r>
              <a:rPr lang="ko-KR" altLang="en-US" dirty="0" smtClean="0"/>
              <a:t>모델 </a:t>
            </a:r>
            <a:r>
              <a:rPr lang="ko-KR" altLang="en-US" dirty="0"/>
              <a:t>검사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연관의 </a:t>
            </a:r>
            <a:r>
              <a:rPr lang="ko-KR" altLang="en-US" dirty="0"/>
              <a:t>이름이 고유한지</a:t>
            </a:r>
            <a:r>
              <a:rPr lang="en-US" altLang="ko-KR" dirty="0"/>
              <a:t>, </a:t>
            </a:r>
            <a:r>
              <a:rPr lang="ko-KR" altLang="en-US" dirty="0"/>
              <a:t>순환적 상속이 없는지</a:t>
            </a:r>
            <a:r>
              <a:rPr lang="en-US" altLang="ko-KR" dirty="0"/>
              <a:t>, </a:t>
            </a:r>
            <a:r>
              <a:rPr lang="ko-KR" altLang="en-US" dirty="0"/>
              <a:t>동일한 </a:t>
            </a:r>
            <a:r>
              <a:rPr lang="ko-KR" altLang="en-US" dirty="0" smtClean="0"/>
              <a:t>속성이 없는지 </a:t>
            </a:r>
            <a:r>
              <a:rPr lang="ko-KR" altLang="en-US" dirty="0"/>
              <a:t>등의 규칙을 가지고 모델을 자동 </a:t>
            </a:r>
            <a:r>
              <a:rPr lang="ko-KR" altLang="en-US" dirty="0" smtClean="0"/>
              <a:t>검증</a:t>
            </a:r>
            <a:endParaRPr lang="en-US" altLang="ko-KR" dirty="0" smtClean="0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111573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차트 29"/>
          <p:cNvGraphicFramePr/>
          <p:nvPr/>
        </p:nvGraphicFramePr>
        <p:xfrm>
          <a:off x="2076672949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00232" y="2643182"/>
            <a:ext cx="52950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Questions?</a:t>
            </a:r>
            <a:endParaRPr lang="ko-KR" altLang="en-US" sz="8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 descr="C:\Users\최은만\AppData\Local\Microsoft\Windows\Temporary Internet Files\Content.IE5\XYC8LMU8\MPj04225910000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42918"/>
            <a:ext cx="3428992" cy="2285102"/>
          </a:xfrm>
          <a:prstGeom prst="rect">
            <a:avLst/>
          </a:prstGeom>
          <a:noFill/>
        </p:spPr>
      </p:pic>
      <p:pic>
        <p:nvPicPr>
          <p:cNvPr id="6147" name="Picture 3" descr="C:\Users\최은만\AppData\Local\Microsoft\Windows\Temporary Internet Files\Content.IE5\VVF5PRDT\MCj0434411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20" y="4214818"/>
            <a:ext cx="16256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</a:t>
            </a:r>
            <a:endParaRPr lang="ko-KR" altLang="en-US" b="1" dirty="0"/>
          </a:p>
        </p:txBody>
      </p:sp>
      <p:sp>
        <p:nvSpPr>
          <p:cNvPr id="35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457200" y="908050"/>
            <a:ext cx="82296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1138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70000"/>
              <a:buFont typeface="Wingdings" pitchFamily="2" charset="2"/>
              <a:buChar char="l"/>
              <a:defRPr kumimoji="1"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1663" indent="-2111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899B31"/>
              </a:buClr>
              <a:buSzPct val="70000"/>
              <a:buFont typeface="Wingdings" pitchFamily="2" charset="2"/>
              <a:buChar char="l"/>
              <a:defRPr kumimoji="1"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984250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06513" indent="-1428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622425" indent="-1365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0796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5368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9940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451225" indent="-136525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 dirty="0" smtClean="0"/>
              <a:t>클래스 </a:t>
            </a:r>
            <a:r>
              <a:rPr lang="en-US" altLang="ko-KR" kern="0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속성과 오퍼레이션을 </a:t>
            </a:r>
            <a:r>
              <a:rPr lang="ko-KR" altLang="en-US" dirty="0" smtClean="0">
                <a:solidFill>
                  <a:srgbClr val="FF0000"/>
                </a:solidFill>
              </a:rPr>
              <a:t>캡슐화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kern="0" dirty="0" smtClean="0"/>
              <a:t>객체 </a:t>
            </a:r>
            <a:r>
              <a:rPr lang="en-US" altLang="ko-KR" kern="0" dirty="0" smtClean="0"/>
              <a:t>: </a:t>
            </a:r>
            <a:r>
              <a:rPr lang="ko-KR" altLang="en-US" kern="0" dirty="0">
                <a:solidFill>
                  <a:srgbClr val="FF0000"/>
                </a:solidFill>
              </a:rPr>
              <a:t>클래스의 </a:t>
            </a:r>
            <a:r>
              <a:rPr lang="ko-KR" altLang="en-US" kern="0" dirty="0" err="1">
                <a:solidFill>
                  <a:srgbClr val="FF0000"/>
                </a:solidFill>
              </a:rPr>
              <a:t>인스턴스</a:t>
            </a:r>
            <a:endParaRPr lang="ko-KR" altLang="en-US" kern="0" dirty="0">
              <a:solidFill>
                <a:srgbClr val="FF0000"/>
              </a:solidFill>
            </a:endParaRPr>
          </a:p>
          <a:p>
            <a:endParaRPr lang="en-US" altLang="ko-KR" kern="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971600" y="1772816"/>
            <a:ext cx="6912768" cy="3899893"/>
            <a:chOff x="1115616" y="2539479"/>
            <a:chExt cx="6912768" cy="389989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60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920" t="42426" r="20317" b="9121"/>
            <a:stretch/>
          </p:blipFill>
          <p:spPr bwMode="auto">
            <a:xfrm>
              <a:off x="1115616" y="2539479"/>
              <a:ext cx="6912768" cy="3518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sharpenSoften amount="28000"/>
                      </a14:imgEffect>
                      <a14:imgEffect>
                        <a14:brightnessContrast contrast="39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6717" t="48737" r="34897" b="46177"/>
            <a:stretch/>
          </p:blipFill>
          <p:spPr bwMode="auto">
            <a:xfrm>
              <a:off x="2411760" y="6057647"/>
              <a:ext cx="3988947" cy="38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객체와 속성</a:t>
            </a:r>
            <a:endParaRPr lang="ko-KR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속성과 </a:t>
            </a:r>
            <a:r>
              <a:rPr lang="ko-KR" altLang="en-US" dirty="0">
                <a:solidFill>
                  <a:srgbClr val="FF0000"/>
                </a:solidFill>
              </a:rPr>
              <a:t>오퍼레이션을 가진 애플리케이션의 독립된 </a:t>
            </a:r>
            <a:r>
              <a:rPr lang="ko-KR" altLang="en-US" dirty="0" smtClean="0">
                <a:solidFill>
                  <a:srgbClr val="FF0000"/>
                </a:solidFill>
              </a:rPr>
              <a:t>존재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속성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객체의 </a:t>
            </a:r>
            <a:r>
              <a:rPr lang="ko-KR" altLang="en-US" dirty="0">
                <a:solidFill>
                  <a:srgbClr val="FF0000"/>
                </a:solidFill>
              </a:rPr>
              <a:t>특징을 </a:t>
            </a:r>
            <a:r>
              <a:rPr lang="ko-KR" altLang="en-US" dirty="0" smtClean="0">
                <a:solidFill>
                  <a:srgbClr val="FF0000"/>
                </a:solidFill>
              </a:rPr>
              <a:t>결정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 smtClean="0"/>
              <a:t>객체의 구조</a:t>
            </a:r>
          </a:p>
          <a:p>
            <a:pPr lvl="1"/>
            <a:r>
              <a:rPr lang="ko-KR" altLang="en-US" dirty="0" smtClean="0"/>
              <a:t>소프트웨어 </a:t>
            </a:r>
            <a:r>
              <a:rPr lang="ko-KR" altLang="en-US" dirty="0"/>
              <a:t>모듈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 </a:t>
            </a:r>
            <a:r>
              <a:rPr lang="en-US" altLang="ko-KR" dirty="0" smtClean="0"/>
              <a:t> =  </a:t>
            </a:r>
            <a:r>
              <a:rPr lang="ko-KR" altLang="en-US" dirty="0"/>
              <a:t>자료구조  </a:t>
            </a:r>
            <a:r>
              <a:rPr lang="en-US" altLang="ko-KR" dirty="0"/>
              <a:t>+  </a:t>
            </a:r>
            <a:r>
              <a:rPr lang="ko-KR" altLang="en-US" dirty="0"/>
              <a:t>함수</a:t>
            </a:r>
            <a:r>
              <a:rPr lang="ko-KR" altLang="en-US" sz="2000" dirty="0"/>
              <a:t> </a:t>
            </a:r>
            <a:endParaRPr lang="en-US" altLang="ko-KR" sz="2000" dirty="0" smtClean="0"/>
          </a:p>
          <a:p>
            <a:pPr lvl="1"/>
            <a:endParaRPr lang="ko-KR" altLang="en-US" sz="2400" b="0" dirty="0"/>
          </a:p>
          <a:p>
            <a:r>
              <a:rPr lang="ko-KR" altLang="en-US" dirty="0"/>
              <a:t>객체는 상태</a:t>
            </a:r>
            <a:r>
              <a:rPr lang="en-US" altLang="ko-KR" dirty="0"/>
              <a:t>(state), </a:t>
            </a:r>
            <a:r>
              <a:rPr lang="ko-KR" altLang="en-US" dirty="0"/>
              <a:t>능력</a:t>
            </a:r>
            <a:r>
              <a:rPr lang="en-US" altLang="ko-KR" dirty="0"/>
              <a:t>(behavior), </a:t>
            </a:r>
            <a:r>
              <a:rPr lang="ko-KR" altLang="en-US" dirty="0"/>
              <a:t>정체성</a:t>
            </a:r>
            <a:r>
              <a:rPr lang="en-US" altLang="ko-KR" dirty="0"/>
              <a:t>(identity)</a:t>
            </a:r>
            <a:r>
              <a:rPr lang="ko-KR" altLang="en-US" dirty="0"/>
              <a:t>을 </a:t>
            </a:r>
            <a:r>
              <a:rPr lang="ko-KR" altLang="en-US" dirty="0" smtClean="0"/>
              <a:t>가짐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</a:p>
          <a:p>
            <a:pPr lvl="1"/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연산</a:t>
            </a:r>
            <a:r>
              <a:rPr lang="en-US" altLang="ko-KR" dirty="0"/>
              <a:t>(operation)</a:t>
            </a:r>
            <a:r>
              <a:rPr lang="ko-KR" altLang="en-US" dirty="0"/>
              <a:t>을  수행 할 수 있는 능력</a:t>
            </a:r>
          </a:p>
          <a:p>
            <a:pPr lvl="1"/>
            <a:r>
              <a:rPr lang="ko-KR" altLang="en-US" dirty="0"/>
              <a:t>정체성 </a:t>
            </a:r>
            <a:r>
              <a:rPr lang="en-US" altLang="ko-KR" dirty="0"/>
              <a:t>: </a:t>
            </a:r>
            <a:r>
              <a:rPr lang="ko-KR" altLang="en-US" dirty="0"/>
              <a:t>구별 가능성</a:t>
            </a:r>
          </a:p>
          <a:p>
            <a:pPr>
              <a:buFont typeface="Wingdings" pitchFamily="2" charset="2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캡슐화</a:t>
            </a:r>
            <a:r>
              <a:rPr lang="en-US" altLang="ko-KR" b="1" dirty="0"/>
              <a:t>(Encapsulation)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dirty="0"/>
              <a:t>캡슐화의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>
              <a:lnSpc>
                <a:spcPct val="9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속성과 관련된 오퍼레이션을 클래스 안에 묶어서 하나로 </a:t>
            </a:r>
            <a:r>
              <a:rPr lang="ko-KR" altLang="en-US" dirty="0" smtClean="0">
                <a:solidFill>
                  <a:srgbClr val="FF0000"/>
                </a:solidFill>
              </a:rPr>
              <a:t>취급하는 것</a:t>
            </a:r>
            <a:endParaRPr lang="ko-KR" altLang="en-US" dirty="0">
              <a:solidFill>
                <a:srgbClr val="FF0000"/>
              </a:solidFill>
            </a:endParaRPr>
          </a:p>
          <a:p>
            <a:pPr lvl="2">
              <a:lnSpc>
                <a:spcPct val="90000"/>
              </a:lnSpc>
            </a:pPr>
            <a:r>
              <a:rPr lang="ko-KR" altLang="en-US" sz="1800" dirty="0" smtClean="0"/>
              <a:t>예</a:t>
            </a:r>
            <a:r>
              <a:rPr lang="en-US" altLang="ko-KR" sz="1800" dirty="0"/>
              <a:t>&gt; </a:t>
            </a:r>
            <a:r>
              <a:rPr lang="ko-KR" altLang="en-US" sz="1800" dirty="0" smtClean="0"/>
              <a:t>대학 학사 </a:t>
            </a:r>
            <a:r>
              <a:rPr lang="ko-KR" altLang="en-US" sz="1800" dirty="0"/>
              <a:t>관리 시스템</a:t>
            </a:r>
          </a:p>
          <a:p>
            <a:pPr lvl="2">
              <a:lnSpc>
                <a:spcPct val="90000"/>
              </a:lnSpc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학번</a:t>
            </a:r>
            <a:r>
              <a:rPr lang="en-US" altLang="ko-KR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, </a:t>
            </a:r>
            <a:r>
              <a:rPr lang="ko-KR" altLang="en-US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이름</a:t>
            </a:r>
            <a:r>
              <a:rPr lang="en-US" altLang="ko-KR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, </a:t>
            </a:r>
            <a:r>
              <a:rPr lang="ko-KR" altLang="en-US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주소 캡슐화</a:t>
            </a:r>
            <a:endParaRPr lang="ko-KR" altLang="en-US" sz="18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90000"/>
              </a:lnSpc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함수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: </a:t>
            </a:r>
            <a:r>
              <a:rPr lang="ko-KR" altLang="en-US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평점 계산</a:t>
            </a:r>
            <a:r>
              <a:rPr lang="en-US" altLang="ko-KR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, </a:t>
            </a:r>
            <a:r>
              <a:rPr lang="ko-KR" altLang="en-US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주소 변경</a:t>
            </a:r>
            <a:r>
              <a:rPr lang="en-US" altLang="ko-KR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, </a:t>
            </a:r>
            <a:r>
              <a:rPr lang="ko-KR" altLang="en-US" sz="1800" b="0" dirty="0">
                <a:latin typeface="맑은 고딕" panose="020B0503020000020004" pitchFamily="50" charset="-127"/>
                <a:ea typeface="맑은 고딕" panose="020B0503020000020004" pitchFamily="50" charset="-127"/>
                <a:cs typeface="휴먼명조"/>
              </a:rPr>
              <a:t>수강 신청 캡슐화</a:t>
            </a:r>
            <a:endParaRPr lang="ko-KR" altLang="en-US" sz="18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r>
              <a:rPr lang="ko-KR" altLang="en-US" dirty="0"/>
              <a:t>추상화의 수단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객체의 속성</a:t>
            </a:r>
            <a:r>
              <a:rPr lang="en-US" altLang="ko-KR" dirty="0"/>
              <a:t>, </a:t>
            </a:r>
            <a:r>
              <a:rPr lang="ko-KR" altLang="en-US" dirty="0"/>
              <a:t>오퍼레이션 </a:t>
            </a:r>
            <a:r>
              <a:rPr lang="ko-KR" altLang="en-US" dirty="0" smtClean="0"/>
              <a:t>등의 세부사항은 </a:t>
            </a:r>
            <a:r>
              <a:rPr lang="ko-KR" altLang="en-US" dirty="0"/>
              <a:t>차후에 생각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ko-KR" altLang="en-US" b="0" dirty="0"/>
          </a:p>
          <a:p>
            <a:pPr>
              <a:lnSpc>
                <a:spcPct val="90000"/>
              </a:lnSpc>
            </a:pPr>
            <a:r>
              <a:rPr lang="ko-KR" altLang="en-US" dirty="0"/>
              <a:t>정보은닉</a:t>
            </a:r>
            <a:r>
              <a:rPr lang="en-US" altLang="ko-KR" dirty="0"/>
              <a:t>(information hiding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캡슐 속에 있는 항목에 대한 정보를 외부에 감추는 것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/>
              <a:t>외부의 직접적 접근 불가</a:t>
            </a:r>
            <a:r>
              <a:rPr lang="en-US" altLang="ko-KR" dirty="0"/>
              <a:t>, </a:t>
            </a:r>
            <a:r>
              <a:rPr lang="ko-KR" altLang="en-US" dirty="0"/>
              <a:t>일종의 블랙박스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ko-KR" altLang="en-US" b="1" dirty="0"/>
          </a:p>
          <a:p>
            <a:pPr>
              <a:lnSpc>
                <a:spcPct val="90000"/>
              </a:lnSpc>
            </a:pPr>
            <a:r>
              <a:rPr lang="ko-KR" altLang="en-US" dirty="0"/>
              <a:t>구현에 따라 선택 가능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문법 </a:t>
            </a:r>
            <a:r>
              <a:rPr lang="en-US" altLang="ko-KR" dirty="0"/>
              <a:t>: public, private, protected</a:t>
            </a:r>
          </a:p>
          <a:p>
            <a:pPr>
              <a:lnSpc>
                <a:spcPct val="9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</a:t>
            </a:r>
            <a:r>
              <a:rPr lang="en-US" altLang="ko-KR" dirty="0"/>
              <a:t>(association)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객체는 일반적으로 상호작용하여 동작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객체에 있는 서비스를 호출하면 두 객체는 관계가 맺어져야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상호작용할 필요가 있는지 찾아내는 작업이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연관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하나 </a:t>
            </a:r>
            <a:r>
              <a:rPr lang="ko-KR" altLang="en-US" dirty="0">
                <a:solidFill>
                  <a:srgbClr val="FF0000"/>
                </a:solidFill>
              </a:rPr>
              <a:t>또는 그 이상의 클래스와의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은행시스템과 학사업무 시스템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428596" y="6215082"/>
            <a:ext cx="2133600" cy="476250"/>
          </a:xfrm>
        </p:spPr>
        <p:txBody>
          <a:bodyPr/>
          <a:lstStyle/>
          <a:p>
            <a:pPr>
              <a:defRPr/>
            </a:pPr>
            <a:fld id="{768E85B7-3F2A-4031-8C93-307880A2B15B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brightnessContrast contrast="98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323" t="60652" r="19640" b="10931"/>
          <a:stretch/>
        </p:blipFill>
        <p:spPr bwMode="auto">
          <a:xfrm>
            <a:off x="990942" y="3504119"/>
            <a:ext cx="7181458" cy="251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miter lim="800000"/>
          <a:headEnd/>
          <a:tailEnd/>
        </a:ln>
      </a:spPr>
      <a:bodyPr wrap="none" lIns="92075" tIns="46038" rIns="92075" bIns="46038">
        <a:spAutoFit/>
      </a:bodyPr>
      <a:lstStyle>
        <a:defPPr>
          <a:lnSpc>
            <a:spcPct val="90000"/>
          </a:lnSpc>
          <a:spcBef>
            <a:spcPct val="20000"/>
          </a:spcBef>
          <a:buClr>
            <a:schemeClr val="hlink"/>
          </a:buClr>
          <a:buSzPct val="75000"/>
          <a:buFont typeface="Monotype Sorts" pitchFamily="2" charset="2"/>
          <a:buChar char="o"/>
          <a:defRPr sz="1600" b="1" dirty="0"/>
        </a:defPPr>
      </a:lst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21302</TotalTime>
  <Words>2097</Words>
  <Application>Microsoft Office PowerPoint</Application>
  <PresentationFormat>화면 슬라이드 쇼(4:3)</PresentationFormat>
  <Paragraphs>521</Paragraphs>
  <Slides>53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기본 디자인</vt:lpstr>
      <vt:lpstr>소프트웨어 공학 Lecture #5: 모델링</vt:lpstr>
      <vt:lpstr>슬라이드 2</vt:lpstr>
      <vt:lpstr>모델링</vt:lpstr>
      <vt:lpstr>5.1 객체지향 개념</vt:lpstr>
      <vt:lpstr>객체지향과 절차적 방법의 비교</vt:lpstr>
      <vt:lpstr>클래스와 객체</vt:lpstr>
      <vt:lpstr>객체와 속성</vt:lpstr>
      <vt:lpstr>캡슐화(Encapsulation)</vt:lpstr>
      <vt:lpstr>연관(association)</vt:lpstr>
      <vt:lpstr>연관(association)</vt:lpstr>
      <vt:lpstr>집합(aggregation)</vt:lpstr>
      <vt:lpstr>상속(inheritance)</vt:lpstr>
      <vt:lpstr>상속(inheritance)</vt:lpstr>
      <vt:lpstr>다형성(polymorphism)</vt:lpstr>
      <vt:lpstr>다형성(polymorphism)</vt:lpstr>
      <vt:lpstr>5.2 UML(Unified Modeling Language)</vt:lpstr>
      <vt:lpstr>UML의 배경과 역사</vt:lpstr>
      <vt:lpstr>UML의 배경과 역사</vt:lpstr>
      <vt:lpstr>UML 다이어그램</vt:lpstr>
      <vt:lpstr>UML 다이어그램</vt:lpstr>
      <vt:lpstr>UML 다이어그램</vt:lpstr>
      <vt:lpstr>UML 모델링 과정</vt:lpstr>
      <vt:lpstr>UML 모델링 과정</vt:lpstr>
      <vt:lpstr>UML 모델링 과정</vt:lpstr>
      <vt:lpstr>5.3 정적 모델링</vt:lpstr>
      <vt:lpstr>5.3 정적 모델링</vt:lpstr>
      <vt:lpstr>클래스의 표현</vt:lpstr>
      <vt:lpstr>관계의 표현</vt:lpstr>
      <vt:lpstr>관계의 표현</vt:lpstr>
      <vt:lpstr>클래스 다이어그램 작성 과정</vt:lpstr>
      <vt:lpstr>클래스 찾기</vt:lpstr>
      <vt:lpstr>클래스 찾기</vt:lpstr>
      <vt:lpstr>클래스 찾기</vt:lpstr>
      <vt:lpstr>연관 찾기</vt:lpstr>
      <vt:lpstr>연관 찾기</vt:lpstr>
      <vt:lpstr>속성 추가</vt:lpstr>
      <vt:lpstr>클래스 다이어그램 작성</vt:lpstr>
      <vt:lpstr>클래스 다이어그램 작성</vt:lpstr>
      <vt:lpstr>클래스 다이어그램 작성</vt:lpstr>
      <vt:lpstr>클래스 다이어그램 작성</vt:lpstr>
      <vt:lpstr>5.4 동적 모델링</vt:lpstr>
      <vt:lpstr>시퀀스 다이어그램의 요소</vt:lpstr>
      <vt:lpstr>시퀀스 다이어그램의 요소</vt:lpstr>
      <vt:lpstr>시퀀스 다이어그램 작성</vt:lpstr>
      <vt:lpstr>상태 다이어그램</vt:lpstr>
      <vt:lpstr>상태 다이어그램</vt:lpstr>
      <vt:lpstr>상태 다이어그램</vt:lpstr>
      <vt:lpstr>액티비티 다이어그램</vt:lpstr>
      <vt:lpstr>액티비티 다이어그램</vt:lpstr>
      <vt:lpstr>액티비티 다이어그램</vt:lpstr>
      <vt:lpstr>5.5 모델링 도구</vt:lpstr>
      <vt:lpstr>5.5 모델링 도구</vt:lpstr>
      <vt:lpstr>슬라이드 53</vt:lpstr>
    </vt:vector>
  </TitlesOfParts>
  <Company>soolab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입력하십시오</dc:title>
  <dc:creator>jongho</dc:creator>
  <cp:lastModifiedBy>Windows User</cp:lastModifiedBy>
  <cp:revision>1981</cp:revision>
  <cp:lastPrinted>2014-09-27T13:33:54Z</cp:lastPrinted>
  <dcterms:created xsi:type="dcterms:W3CDTF">2008-11-11T15:04:27Z</dcterms:created>
  <dcterms:modified xsi:type="dcterms:W3CDTF">2014-11-13T19:05:11Z</dcterms:modified>
</cp:coreProperties>
</file>